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sldIdLst>
    <p:sldId id="256" r:id="rId2"/>
    <p:sldId id="260" r:id="rId3"/>
    <p:sldId id="257" r:id="rId4"/>
    <p:sldId id="277" r:id="rId5"/>
    <p:sldId id="259" r:id="rId6"/>
    <p:sldId id="261" r:id="rId7"/>
    <p:sldId id="262" r:id="rId8"/>
    <p:sldId id="265" r:id="rId9"/>
    <p:sldId id="266" r:id="rId10"/>
    <p:sldId id="267" r:id="rId11"/>
    <p:sldId id="268" r:id="rId12"/>
    <p:sldId id="276" r:id="rId13"/>
    <p:sldId id="269" r:id="rId14"/>
    <p:sldId id="270" r:id="rId15"/>
    <p:sldId id="271" r:id="rId16"/>
    <p:sldId id="272" r:id="rId17"/>
    <p:sldId id="275" r:id="rId18"/>
    <p:sldId id="274"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8FDF32-0DE2-3945-A61C-5B20D79200D1}">
          <p14:sldIdLst>
            <p14:sldId id="256"/>
            <p14:sldId id="260"/>
            <p14:sldId id="257"/>
            <p14:sldId id="277"/>
            <p14:sldId id="259"/>
          </p14:sldIdLst>
        </p14:section>
        <p14:section name="mh" id="{1A736848-32CD-C845-91D6-C1E8EE913237}">
          <p14:sldIdLst>
            <p14:sldId id="261"/>
            <p14:sldId id="262"/>
            <p14:sldId id="265"/>
            <p14:sldId id="266"/>
            <p14:sldId id="267"/>
            <p14:sldId id="268"/>
            <p14:sldId id="276"/>
            <p14:sldId id="269"/>
            <p14:sldId id="270"/>
            <p14:sldId id="271"/>
            <p14:sldId id="272"/>
            <p14:sldId id="275"/>
            <p14:sldId id="274"/>
            <p14:sldId id="26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one Barrow"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694" autoAdjust="0"/>
  </p:normalViewPr>
  <p:slideViewPr>
    <p:cSldViewPr snapToGrid="0" snapToObjects="1">
      <p:cViewPr varScale="1">
        <p:scale>
          <a:sx n="191" d="100"/>
          <a:sy n="191" d="100"/>
        </p:scale>
        <p:origin x="-302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8-18T15:43:22.436"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September 13,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9/13/15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9/13/15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September 13,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September 13,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September 13,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September 13, 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September 13, 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September 13, 2015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September 13,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September 13,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September 13, 2015</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39896" y="2504947"/>
            <a:ext cx="5120640" cy="1418685"/>
          </a:xfrm>
        </p:spPr>
        <p:txBody>
          <a:bodyPr>
            <a:normAutofit/>
          </a:bodyPr>
          <a:lstStyle/>
          <a:p>
            <a:r>
              <a:rPr lang="en-US" dirty="0" smtClean="0"/>
              <a:t>Boone </a:t>
            </a:r>
            <a:r>
              <a:rPr lang="en-US" dirty="0" smtClean="0"/>
              <a:t>Barrow, MD</a:t>
            </a:r>
          </a:p>
          <a:p>
            <a:r>
              <a:rPr lang="en-US" dirty="0" smtClean="0"/>
              <a:t>Scott &amp; White Clinic</a:t>
            </a:r>
          </a:p>
          <a:p>
            <a:r>
              <a:rPr lang="en-US" dirty="0" smtClean="0"/>
              <a:t>Sports Medicine</a:t>
            </a:r>
            <a:endParaRPr lang="en-US" dirty="0"/>
          </a:p>
        </p:txBody>
      </p:sp>
      <p:sp>
        <p:nvSpPr>
          <p:cNvPr id="3" name="Title 2"/>
          <p:cNvSpPr>
            <a:spLocks noGrp="1"/>
          </p:cNvSpPr>
          <p:nvPr>
            <p:ph type="title"/>
          </p:nvPr>
        </p:nvSpPr>
        <p:spPr>
          <a:xfrm>
            <a:off x="3739896" y="736760"/>
            <a:ext cx="5120640" cy="1482397"/>
          </a:xfrm>
        </p:spPr>
        <p:txBody>
          <a:bodyPr/>
          <a:lstStyle/>
          <a:p>
            <a:r>
              <a:rPr lang="en-US" dirty="0" smtClean="0"/>
              <a:t>So You want to run a marathon</a:t>
            </a:r>
            <a:endParaRPr lang="en-US" dirty="0"/>
          </a:p>
        </p:txBody>
      </p:sp>
      <p:pic>
        <p:nvPicPr>
          <p:cNvPr id="4" name="Picture 3"/>
          <p:cNvPicPr>
            <a:picLocks noChangeAspect="1"/>
          </p:cNvPicPr>
          <p:nvPr/>
        </p:nvPicPr>
        <p:blipFill>
          <a:blip r:embed="rId2"/>
          <a:stretch>
            <a:fillRect/>
          </a:stretch>
        </p:blipFill>
        <p:spPr>
          <a:xfrm>
            <a:off x="5050536" y="4428289"/>
            <a:ext cx="3810000" cy="2146300"/>
          </a:xfrm>
          <a:prstGeom prst="rect">
            <a:avLst/>
          </a:prstGeom>
        </p:spPr>
      </p:pic>
    </p:spTree>
    <p:extLst>
      <p:ext uri="{BB962C8B-B14F-4D97-AF65-F5344CB8AC3E}">
        <p14:creationId xmlns:p14="http://schemas.microsoft.com/office/powerpoint/2010/main" val="12442661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Fluids</a:t>
            </a:r>
            <a:endParaRPr lang="en-US" dirty="0"/>
          </a:p>
        </p:txBody>
      </p:sp>
      <p:sp>
        <p:nvSpPr>
          <p:cNvPr id="3" name="Content Placeholder 2"/>
          <p:cNvSpPr>
            <a:spLocks noGrp="1"/>
          </p:cNvSpPr>
          <p:nvPr>
            <p:ph sz="quarter" idx="13"/>
          </p:nvPr>
        </p:nvSpPr>
        <p:spPr>
          <a:xfrm>
            <a:off x="334799" y="1298448"/>
            <a:ext cx="8595360" cy="3015415"/>
          </a:xfrm>
        </p:spPr>
        <p:txBody>
          <a:bodyPr/>
          <a:lstStyle/>
          <a:p>
            <a:r>
              <a:rPr lang="en-US" dirty="0" smtClean="0"/>
              <a:t>If you are worried about calories during shorter runs (2-6 miles), there are some calorie free sports drinks.</a:t>
            </a:r>
          </a:p>
          <a:p>
            <a:endParaRPr lang="en-US" dirty="0" smtClean="0"/>
          </a:p>
          <a:p>
            <a:r>
              <a:rPr lang="en-US" dirty="0" smtClean="0"/>
              <a:t>While you are training, you can use this as a guide.</a:t>
            </a:r>
          </a:p>
          <a:p>
            <a:pPr lvl="1"/>
            <a:r>
              <a:rPr lang="en-US" dirty="0" smtClean="0"/>
              <a:t>Running for 0-30 minutes—water</a:t>
            </a:r>
          </a:p>
          <a:p>
            <a:pPr lvl="1"/>
            <a:r>
              <a:rPr lang="en-US" dirty="0" smtClean="0"/>
              <a:t>Running for 30-60 minutes—water plus electrolytes</a:t>
            </a:r>
          </a:p>
          <a:p>
            <a:pPr lvl="1"/>
            <a:r>
              <a:rPr lang="en-US" dirty="0" smtClean="0"/>
              <a:t>Running for &gt;60 minutes– water plus electrolytes plus calories</a:t>
            </a:r>
            <a:endParaRPr lang="en-US" dirty="0"/>
          </a:p>
        </p:txBody>
      </p:sp>
    </p:spTree>
    <p:extLst>
      <p:ext uri="{BB962C8B-B14F-4D97-AF65-F5344CB8AC3E}">
        <p14:creationId xmlns:p14="http://schemas.microsoft.com/office/powerpoint/2010/main" val="16998488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28600"/>
            <a:ext cx="8591550" cy="1066801"/>
          </a:xfrm>
        </p:spPr>
        <p:txBody>
          <a:bodyPr/>
          <a:lstStyle/>
          <a:p>
            <a:r>
              <a:rPr lang="en-US" dirty="0" smtClean="0"/>
              <a:t>Nutrition</a:t>
            </a:r>
            <a:endParaRPr lang="en-US" dirty="0"/>
          </a:p>
        </p:txBody>
      </p:sp>
      <p:sp>
        <p:nvSpPr>
          <p:cNvPr id="3" name="Content Placeholder 2"/>
          <p:cNvSpPr>
            <a:spLocks noGrp="1"/>
          </p:cNvSpPr>
          <p:nvPr>
            <p:ph sz="quarter" idx="13"/>
          </p:nvPr>
        </p:nvSpPr>
        <p:spPr>
          <a:xfrm>
            <a:off x="375117" y="3327710"/>
            <a:ext cx="8595360" cy="3183400"/>
          </a:xfrm>
        </p:spPr>
        <p:txBody>
          <a:bodyPr>
            <a:normAutofit fontScale="92500" lnSpcReduction="10000"/>
          </a:bodyPr>
          <a:lstStyle/>
          <a:p>
            <a:r>
              <a:rPr lang="en-US" dirty="0" smtClean="0"/>
              <a:t>There are a variety of </a:t>
            </a:r>
            <a:r>
              <a:rPr lang="en-US" dirty="0"/>
              <a:t>g</a:t>
            </a:r>
            <a:r>
              <a:rPr lang="en-US" dirty="0" smtClean="0"/>
              <a:t>els, bars, solutions and even jelly beans that are made with endurance sports in mind.</a:t>
            </a:r>
          </a:p>
          <a:p>
            <a:r>
              <a:rPr lang="en-US" dirty="0" smtClean="0"/>
              <a:t>Until you are running for more than 60 minutes at a time you really don’t need any extra nutritional supplementation.</a:t>
            </a:r>
          </a:p>
          <a:p>
            <a:r>
              <a:rPr lang="en-US" dirty="0" smtClean="0"/>
              <a:t>Try out several of these supplements and see which one works for you.  You are not just looking for something that tastes good in your kitchen, but something you can eat quickly after.</a:t>
            </a:r>
          </a:p>
          <a:p>
            <a:r>
              <a:rPr lang="en-US" dirty="0" smtClean="0"/>
              <a:t>Granola bars or breakfast bars often work well also</a:t>
            </a:r>
            <a:r>
              <a:rPr lang="en-US" dirty="0" smtClean="0"/>
              <a:t>.</a:t>
            </a:r>
          </a:p>
          <a:p>
            <a:r>
              <a:rPr lang="en-US" dirty="0" smtClean="0"/>
              <a:t>Eating a snack after a long run can help replenish glycogen stores in the liver.</a:t>
            </a:r>
            <a:endParaRPr lang="en-US" dirty="0"/>
          </a:p>
        </p:txBody>
      </p:sp>
      <p:pic>
        <p:nvPicPr>
          <p:cNvPr id="4" name="Picture 3"/>
          <p:cNvPicPr>
            <a:picLocks noChangeAspect="1"/>
          </p:cNvPicPr>
          <p:nvPr/>
        </p:nvPicPr>
        <p:blipFill>
          <a:blip r:embed="rId2"/>
          <a:stretch>
            <a:fillRect/>
          </a:stretch>
        </p:blipFill>
        <p:spPr>
          <a:xfrm>
            <a:off x="274320" y="1295401"/>
            <a:ext cx="2701273" cy="1929481"/>
          </a:xfrm>
          <a:prstGeom prst="rect">
            <a:avLst/>
          </a:prstGeom>
        </p:spPr>
      </p:pic>
      <p:pic>
        <p:nvPicPr>
          <p:cNvPr id="5" name="Picture 4"/>
          <p:cNvPicPr>
            <a:picLocks noChangeAspect="1"/>
          </p:cNvPicPr>
          <p:nvPr/>
        </p:nvPicPr>
        <p:blipFill>
          <a:blip r:embed="rId3"/>
          <a:stretch>
            <a:fillRect/>
          </a:stretch>
        </p:blipFill>
        <p:spPr>
          <a:xfrm>
            <a:off x="3196512" y="1295400"/>
            <a:ext cx="2585903" cy="1929481"/>
          </a:xfrm>
          <a:prstGeom prst="rect">
            <a:avLst/>
          </a:prstGeom>
        </p:spPr>
      </p:pic>
      <p:pic>
        <p:nvPicPr>
          <p:cNvPr id="6" name="Picture 5"/>
          <p:cNvPicPr>
            <a:picLocks noChangeAspect="1"/>
          </p:cNvPicPr>
          <p:nvPr/>
        </p:nvPicPr>
        <p:blipFill>
          <a:blip r:embed="rId4"/>
          <a:stretch>
            <a:fillRect/>
          </a:stretch>
        </p:blipFill>
        <p:spPr>
          <a:xfrm>
            <a:off x="6238078" y="1270123"/>
            <a:ext cx="2442253" cy="2008950"/>
          </a:xfrm>
          <a:prstGeom prst="rect">
            <a:avLst/>
          </a:prstGeom>
        </p:spPr>
      </p:pic>
    </p:spTree>
    <p:extLst>
      <p:ext uri="{BB962C8B-B14F-4D97-AF65-F5344CB8AC3E}">
        <p14:creationId xmlns:p14="http://schemas.microsoft.com/office/powerpoint/2010/main" val="1833906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3743324" y="294104"/>
            <a:ext cx="5120640" cy="581527"/>
          </a:xfrm>
        </p:spPr>
        <p:txBody>
          <a:bodyPr>
            <a:normAutofit/>
          </a:bodyPr>
          <a:lstStyle/>
          <a:p>
            <a:r>
              <a:rPr lang="en-US" sz="3200" dirty="0" smtClean="0"/>
              <a:t>Sleep</a:t>
            </a:r>
            <a:endParaRPr lang="en-US" sz="3200" dirty="0"/>
          </a:p>
        </p:txBody>
      </p:sp>
      <p:sp>
        <p:nvSpPr>
          <p:cNvPr id="2" name="Title 1"/>
          <p:cNvSpPr>
            <a:spLocks noGrp="1"/>
          </p:cNvSpPr>
          <p:nvPr>
            <p:ph type="title"/>
          </p:nvPr>
        </p:nvSpPr>
        <p:spPr>
          <a:xfrm>
            <a:off x="3733800" y="970546"/>
            <a:ext cx="5129543" cy="5486401"/>
          </a:xfrm>
        </p:spPr>
        <p:txBody>
          <a:bodyPr>
            <a:noAutofit/>
          </a:bodyPr>
          <a:lstStyle/>
          <a:p>
            <a:r>
              <a:rPr lang="en-US" sz="2000" dirty="0"/>
              <a:t>It’s a two way street.  Exercise improves sleep patterns and getting enough sleep improves exercise quality and quantity.</a:t>
            </a:r>
            <a:br>
              <a:rPr lang="en-US" sz="2000" dirty="0"/>
            </a:br>
            <a:r>
              <a:rPr lang="en-US" sz="2000" dirty="0" smtClean="0"/>
              <a:t/>
            </a:r>
            <a:br>
              <a:rPr lang="en-US" sz="2000" dirty="0" smtClean="0"/>
            </a:br>
            <a:r>
              <a:rPr lang="en-US" sz="2000" dirty="0" smtClean="0"/>
              <a:t>Sleep </a:t>
            </a:r>
            <a:r>
              <a:rPr lang="en-US" sz="2000" dirty="0"/>
              <a:t>is when your body repairs damaged tissue.  Running 25-35 miles/week is not a benign process.  You must allow your body to repair itself.</a:t>
            </a:r>
            <a:br>
              <a:rPr lang="en-US" sz="2000" dirty="0"/>
            </a:br>
            <a:r>
              <a:rPr lang="en-US" sz="2000" dirty="0" smtClean="0"/>
              <a:t/>
            </a:r>
            <a:br>
              <a:rPr lang="en-US" sz="2000" dirty="0" smtClean="0"/>
            </a:br>
            <a:r>
              <a:rPr lang="en-US" sz="2000" dirty="0" smtClean="0"/>
              <a:t>Plenty </a:t>
            </a:r>
            <a:r>
              <a:rPr lang="en-US" sz="2000" dirty="0"/>
              <a:t>of studies using exercise to help with insomnia.</a:t>
            </a:r>
            <a:br>
              <a:rPr lang="en-US" sz="2000" dirty="0"/>
            </a:br>
            <a:r>
              <a:rPr lang="en-US" sz="2000" dirty="0"/>
              <a:t>Several studies quantify how much sleep improves physical performance</a:t>
            </a:r>
            <a:r>
              <a:rPr lang="en-US" sz="2000" dirty="0" smtClean="0"/>
              <a:t>.  	</a:t>
            </a:r>
            <a:br>
              <a:rPr lang="en-US" sz="2000" dirty="0" smtClean="0"/>
            </a:br>
            <a:r>
              <a:rPr lang="en-US" sz="2000" dirty="0" smtClean="0"/>
              <a:t>Anecdotally, I just don’t feel as well if I am an hour short of my regular amount of sleep.</a:t>
            </a:r>
            <a:endParaRPr lang="en-US" sz="2000" dirty="0"/>
          </a:p>
        </p:txBody>
      </p:sp>
    </p:spTree>
    <p:extLst>
      <p:ext uri="{BB962C8B-B14F-4D97-AF65-F5344CB8AC3E}">
        <p14:creationId xmlns:p14="http://schemas.microsoft.com/office/powerpoint/2010/main" val="15004859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t>
            </a:r>
            <a:r>
              <a:rPr lang="en-US" dirty="0"/>
              <a:t>R</a:t>
            </a:r>
            <a:r>
              <a:rPr lang="en-US" dirty="0" smtClean="0"/>
              <a:t>egimen</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There are a number of different programs available.  Most would work for the average runner.  There are a few things to keep in mind.</a:t>
            </a:r>
          </a:p>
          <a:p>
            <a:pPr lvl="1"/>
            <a:r>
              <a:rPr lang="en-US" dirty="0" smtClean="0"/>
              <a:t>Don’t over train.  Your body can accommodate almost any stressor if given enough time to adjust.  Try not to increase your weekly mileage by more than 10% per week.  This may not seem like a big enough difference early on, but sudden jumps in mileage leads to overuse injuries.</a:t>
            </a:r>
          </a:p>
          <a:p>
            <a:pPr lvl="1"/>
            <a:r>
              <a:rPr lang="en-US" dirty="0" smtClean="0"/>
              <a:t>Once you get to the 3-5 mile mark, you’ll want to add a “long run”.  This is usually at the end of the week </a:t>
            </a:r>
            <a:r>
              <a:rPr lang="en-US" dirty="0" smtClean="0"/>
              <a:t>after a day of or two of </a:t>
            </a:r>
            <a:r>
              <a:rPr lang="en-US" i="1" dirty="0" smtClean="0"/>
              <a:t>not</a:t>
            </a:r>
            <a:r>
              <a:rPr lang="en-US" dirty="0" smtClean="0"/>
              <a:t> running.  </a:t>
            </a:r>
            <a:r>
              <a:rPr lang="en-US" dirty="0" smtClean="0"/>
              <a:t>Your short runs may not change dramatically over the next few months, but the distance runs build towards 26.2 miles.</a:t>
            </a:r>
          </a:p>
          <a:p>
            <a:pPr lvl="1"/>
            <a:r>
              <a:rPr lang="en-US" dirty="0" smtClean="0"/>
              <a:t>Cross training is important.  Try to avoid running as your only exercise.  </a:t>
            </a:r>
          </a:p>
          <a:p>
            <a:pPr lvl="2"/>
            <a:r>
              <a:rPr lang="en-US" dirty="0" smtClean="0"/>
              <a:t>Muscle confusion</a:t>
            </a:r>
          </a:p>
          <a:p>
            <a:pPr lvl="2"/>
            <a:r>
              <a:rPr lang="en-US" dirty="0" smtClean="0"/>
              <a:t>Flexibility</a:t>
            </a:r>
          </a:p>
          <a:p>
            <a:pPr lvl="2"/>
            <a:r>
              <a:rPr lang="en-US" dirty="0" smtClean="0"/>
              <a:t>Avoiding overuse injuries.</a:t>
            </a:r>
            <a:endParaRPr lang="en-US" dirty="0"/>
          </a:p>
        </p:txBody>
      </p:sp>
    </p:spTree>
    <p:extLst>
      <p:ext uri="{BB962C8B-B14F-4D97-AF65-F5344CB8AC3E}">
        <p14:creationId xmlns:p14="http://schemas.microsoft.com/office/powerpoint/2010/main" val="16120527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328789"/>
          </a:xfrm>
        </p:spPr>
        <p:txBody>
          <a:bodyPr>
            <a:normAutofit fontScale="90000"/>
          </a:bodyPr>
          <a:lstStyle/>
          <a:p>
            <a:r>
              <a:rPr lang="en-US" dirty="0" smtClean="0"/>
              <a:t>Half Marathon Training:  Novice</a:t>
            </a:r>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4270823569"/>
              </p:ext>
            </p:extLst>
          </p:nvPr>
        </p:nvGraphicFramePr>
        <p:xfrm>
          <a:off x="273047" y="704263"/>
          <a:ext cx="8594728" cy="5545253"/>
        </p:xfrm>
        <a:graphic>
          <a:graphicData uri="http://schemas.openxmlformats.org/drawingml/2006/table">
            <a:tbl>
              <a:tblPr firstRow="1" bandRow="1">
                <a:tableStyleId>{1FECB4D8-DB02-4DC6-A0A2-4F2EBAE1DC90}</a:tableStyleId>
              </a:tblPr>
              <a:tblGrid>
                <a:gridCol w="1074341"/>
                <a:gridCol w="1426987"/>
                <a:gridCol w="721695"/>
                <a:gridCol w="1074341"/>
                <a:gridCol w="1074341"/>
                <a:gridCol w="1074341"/>
                <a:gridCol w="1074341"/>
                <a:gridCol w="1074341"/>
              </a:tblGrid>
              <a:tr h="792179">
                <a:tc>
                  <a:txBody>
                    <a:bodyPr/>
                    <a:lstStyle/>
                    <a:p>
                      <a:pPr algn="ctr"/>
                      <a:r>
                        <a:rPr lang="en-US" dirty="0" smtClean="0"/>
                        <a:t>Week</a:t>
                      </a:r>
                      <a:endParaRPr lang="en-US" dirty="0"/>
                    </a:p>
                  </a:txBody>
                  <a:tcPr/>
                </a:tc>
                <a:tc>
                  <a:txBody>
                    <a:bodyPr/>
                    <a:lstStyle/>
                    <a:p>
                      <a:pPr algn="ctr"/>
                      <a:r>
                        <a:rPr lang="en-US" dirty="0" smtClean="0"/>
                        <a:t>Mon</a:t>
                      </a:r>
                      <a:endParaRPr lang="en-US" dirty="0"/>
                    </a:p>
                  </a:txBody>
                  <a:tcPr/>
                </a:tc>
                <a:tc>
                  <a:txBody>
                    <a:bodyPr/>
                    <a:lstStyle/>
                    <a:p>
                      <a:pPr algn="ctr"/>
                      <a:r>
                        <a:rPr lang="en-US" dirty="0" smtClean="0"/>
                        <a:t>Tue</a:t>
                      </a:r>
                      <a:endParaRPr lang="en-US" dirty="0"/>
                    </a:p>
                  </a:txBody>
                  <a:tcPr/>
                </a:tc>
                <a:tc>
                  <a:txBody>
                    <a:bodyPr/>
                    <a:lstStyle/>
                    <a:p>
                      <a:pPr algn="ctr"/>
                      <a:r>
                        <a:rPr lang="en-US" dirty="0" smtClean="0"/>
                        <a:t>Wed</a:t>
                      </a:r>
                      <a:endParaRPr lang="en-US" dirty="0"/>
                    </a:p>
                  </a:txBody>
                  <a:tcPr/>
                </a:tc>
                <a:tc>
                  <a:txBody>
                    <a:bodyPr/>
                    <a:lstStyle/>
                    <a:p>
                      <a:pPr algn="ctr"/>
                      <a:r>
                        <a:rPr lang="en-US" dirty="0" smtClean="0"/>
                        <a:t>Thu</a:t>
                      </a:r>
                      <a:endParaRPr lang="en-US" dirty="0"/>
                    </a:p>
                  </a:txBody>
                  <a:tcPr/>
                </a:tc>
                <a:tc>
                  <a:txBody>
                    <a:bodyPr/>
                    <a:lstStyle/>
                    <a:p>
                      <a:pPr algn="ctr"/>
                      <a:r>
                        <a:rPr lang="en-US" dirty="0" smtClean="0"/>
                        <a:t>Fri</a:t>
                      </a:r>
                      <a:endParaRPr lang="en-US" dirty="0"/>
                    </a:p>
                  </a:txBody>
                  <a:tcPr/>
                </a:tc>
                <a:tc>
                  <a:txBody>
                    <a:bodyPr/>
                    <a:lstStyle/>
                    <a:p>
                      <a:pPr algn="ctr"/>
                      <a:r>
                        <a:rPr lang="en-US" dirty="0" smtClean="0"/>
                        <a:t>Sat</a:t>
                      </a:r>
                      <a:endParaRPr lang="en-US" dirty="0"/>
                    </a:p>
                  </a:txBody>
                  <a:tcPr/>
                </a:tc>
                <a:tc>
                  <a:txBody>
                    <a:bodyPr/>
                    <a:lstStyle/>
                    <a:p>
                      <a:pPr algn="ctr"/>
                      <a:r>
                        <a:rPr lang="en-US" dirty="0" smtClean="0"/>
                        <a:t>Sun</a:t>
                      </a:r>
                      <a:endParaRPr lang="en-US" dirty="0"/>
                    </a:p>
                  </a:txBody>
                  <a:tcPr/>
                </a:tc>
              </a:tr>
              <a:tr h="792179">
                <a:tc>
                  <a:txBody>
                    <a:bodyPr/>
                    <a:lstStyle/>
                    <a:p>
                      <a:pPr algn="ctr"/>
                      <a:r>
                        <a:rPr lang="en-US" dirty="0" smtClean="0"/>
                        <a:t>1</a:t>
                      </a:r>
                      <a:endParaRPr lang="en-US" dirty="0"/>
                    </a:p>
                  </a:txBody>
                  <a:tcPr/>
                </a:tc>
                <a:tc>
                  <a:txBody>
                    <a:bodyPr/>
                    <a:lstStyle/>
                    <a:p>
                      <a:pPr algn="ctr"/>
                      <a:r>
                        <a:rPr lang="en-US" dirty="0" smtClean="0"/>
                        <a:t>Stretch</a:t>
                      </a:r>
                      <a:r>
                        <a:rPr lang="en-US" baseline="0" dirty="0" smtClean="0"/>
                        <a:t> &amp; Strengthen</a:t>
                      </a:r>
                      <a:endParaRPr lang="en-US" dirty="0"/>
                    </a:p>
                  </a:txBody>
                  <a:tcPr/>
                </a:tc>
                <a:tc>
                  <a:txBody>
                    <a:bodyPr/>
                    <a:lstStyle/>
                    <a:p>
                      <a:pPr algn="ctr"/>
                      <a:r>
                        <a:rPr lang="en-US" dirty="0" smtClean="0"/>
                        <a:t>3 M</a:t>
                      </a:r>
                      <a:endParaRPr lang="en-US" dirty="0"/>
                    </a:p>
                  </a:txBody>
                  <a:tcPr/>
                </a:tc>
                <a:tc>
                  <a:txBody>
                    <a:bodyPr/>
                    <a:lstStyle/>
                    <a:p>
                      <a:pPr algn="ctr"/>
                      <a:r>
                        <a:rPr lang="en-US" dirty="0" smtClean="0"/>
                        <a:t>2</a:t>
                      </a:r>
                      <a:r>
                        <a:rPr lang="en-US" baseline="0" dirty="0" smtClean="0"/>
                        <a:t> M or CT</a:t>
                      </a:r>
                      <a:endParaRPr lang="en-US" dirty="0"/>
                    </a:p>
                  </a:txBody>
                  <a:tcPr/>
                </a:tc>
                <a:tc>
                  <a:txBody>
                    <a:bodyPr/>
                    <a:lstStyle/>
                    <a:p>
                      <a:pPr algn="ctr"/>
                      <a:r>
                        <a:rPr lang="en-US" dirty="0" smtClean="0"/>
                        <a:t>3 M +</a:t>
                      </a:r>
                      <a:r>
                        <a:rPr lang="en-US" baseline="0" dirty="0" smtClean="0"/>
                        <a:t> CT</a:t>
                      </a:r>
                      <a:endParaRPr lang="en-US" dirty="0"/>
                    </a:p>
                  </a:txBody>
                  <a:tcPr/>
                </a:tc>
                <a:tc>
                  <a:txBody>
                    <a:bodyPr/>
                    <a:lstStyle/>
                    <a:p>
                      <a:pPr algn="ctr"/>
                      <a:r>
                        <a:rPr lang="en-US" dirty="0" smtClean="0"/>
                        <a:t>Rest</a:t>
                      </a:r>
                      <a:endParaRPr lang="en-US" dirty="0"/>
                    </a:p>
                  </a:txBody>
                  <a:tcPr/>
                </a:tc>
                <a:tc>
                  <a:txBody>
                    <a:bodyPr/>
                    <a:lstStyle/>
                    <a:p>
                      <a:pPr algn="ctr"/>
                      <a:r>
                        <a:rPr lang="en-US" dirty="0" smtClean="0"/>
                        <a:t>30 min CT</a:t>
                      </a:r>
                      <a:endParaRPr lang="en-US" dirty="0"/>
                    </a:p>
                  </a:txBody>
                  <a:tcPr/>
                </a:tc>
                <a:tc>
                  <a:txBody>
                    <a:bodyPr/>
                    <a:lstStyle/>
                    <a:p>
                      <a:pPr algn="ctr"/>
                      <a:r>
                        <a:rPr lang="en-US" dirty="0" smtClean="0"/>
                        <a:t>4</a:t>
                      </a:r>
                      <a:r>
                        <a:rPr lang="en-US" baseline="0" dirty="0" smtClean="0"/>
                        <a:t> M</a:t>
                      </a:r>
                      <a:endParaRPr lang="en-US" dirty="0"/>
                    </a:p>
                  </a:txBody>
                  <a:tcPr/>
                </a:tc>
              </a:tr>
              <a:tr h="792179">
                <a:tc>
                  <a:txBody>
                    <a:bodyPr/>
                    <a:lstStyle/>
                    <a:p>
                      <a:pPr algn="ctr"/>
                      <a:r>
                        <a:rPr lang="en-US" dirty="0" smtClean="0"/>
                        <a:t>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Stretch</a:t>
                      </a:r>
                      <a:r>
                        <a:rPr lang="en-US" baseline="0" dirty="0" smtClean="0"/>
                        <a:t> &amp; Strengthen</a:t>
                      </a:r>
                      <a:endParaRPr lang="en-US" dirty="0" smtClean="0"/>
                    </a:p>
                  </a:txBody>
                  <a:tcPr/>
                </a:tc>
                <a:tc>
                  <a:txBody>
                    <a:bodyPr/>
                    <a:lstStyle/>
                    <a:p>
                      <a:pPr algn="ctr"/>
                      <a:r>
                        <a:rPr lang="en-US" dirty="0" smtClean="0"/>
                        <a:t>3</a:t>
                      </a:r>
                      <a:r>
                        <a:rPr lang="en-US" baseline="0" dirty="0" smtClean="0"/>
                        <a:t>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M or CT</a:t>
                      </a:r>
                      <a:endParaRPr lang="en-US" dirty="0" smtClean="0"/>
                    </a:p>
                  </a:txBody>
                  <a:tcPr/>
                </a:tc>
                <a:tc>
                  <a:txBody>
                    <a:bodyPr/>
                    <a:lstStyle/>
                    <a:p>
                      <a:pPr algn="ctr"/>
                      <a:r>
                        <a:rPr lang="en-US" dirty="0" smtClean="0"/>
                        <a:t>3 M +</a:t>
                      </a:r>
                      <a:r>
                        <a:rPr lang="en-US" baseline="0" dirty="0" smtClean="0"/>
                        <a:t> CT</a:t>
                      </a:r>
                      <a:endParaRPr lang="en-US" dirty="0"/>
                    </a:p>
                  </a:txBody>
                  <a:tcPr/>
                </a:tc>
                <a:tc>
                  <a:txBody>
                    <a:bodyPr/>
                    <a:lstStyle/>
                    <a:p>
                      <a:pPr algn="ctr"/>
                      <a:r>
                        <a:rPr lang="en-US" dirty="0" smtClean="0"/>
                        <a:t>Rest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 min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a:t>
                      </a:r>
                      <a:r>
                        <a:rPr lang="en-US" baseline="0" dirty="0" smtClean="0"/>
                        <a:t> M</a:t>
                      </a:r>
                      <a:endParaRPr lang="en-US" dirty="0" smtClean="0"/>
                    </a:p>
                    <a:p>
                      <a:pPr algn="ctr"/>
                      <a:endParaRPr lang="en-US" dirty="0"/>
                    </a:p>
                  </a:txBody>
                  <a:tcPr/>
                </a:tc>
              </a:tr>
              <a:tr h="792179">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Stretch</a:t>
                      </a:r>
                      <a:r>
                        <a:rPr lang="en-US" baseline="0" dirty="0" smtClean="0"/>
                        <a:t> &amp; Strengthen</a:t>
                      </a:r>
                      <a:endParaRPr lang="en-US" dirty="0" smtClean="0"/>
                    </a:p>
                  </a:txBody>
                  <a:tcPr/>
                </a:tc>
                <a:tc>
                  <a:txBody>
                    <a:bodyPr/>
                    <a:lstStyle/>
                    <a:p>
                      <a:pPr algn="ctr"/>
                      <a:r>
                        <a:rPr lang="en-US" dirty="0" smtClean="0"/>
                        <a:t>3.5</a:t>
                      </a:r>
                      <a:r>
                        <a:rPr lang="en-US" baseline="0" dirty="0" smtClean="0"/>
                        <a:t>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M or CT</a:t>
                      </a:r>
                      <a:endParaRPr lang="en-US" dirty="0" smtClean="0"/>
                    </a:p>
                  </a:txBody>
                  <a:tcPr/>
                </a:tc>
                <a:tc>
                  <a:txBody>
                    <a:bodyPr/>
                    <a:lstStyle/>
                    <a:p>
                      <a:pPr algn="ctr"/>
                      <a:r>
                        <a:rPr lang="en-US" dirty="0" smtClean="0"/>
                        <a:t>3.5 </a:t>
                      </a:r>
                      <a:r>
                        <a:rPr lang="en-US" dirty="0" smtClean="0"/>
                        <a:t>M +</a:t>
                      </a:r>
                      <a:r>
                        <a:rPr lang="en-US" baseline="0" dirty="0" smtClean="0"/>
                        <a:t> CT</a:t>
                      </a:r>
                      <a:endParaRPr lang="en-US" dirty="0"/>
                    </a:p>
                  </a:txBody>
                  <a:tcPr/>
                </a:tc>
                <a:tc>
                  <a:txBody>
                    <a:bodyPr/>
                    <a:lstStyle/>
                    <a:p>
                      <a:pPr algn="ctr"/>
                      <a:r>
                        <a:rPr lang="en-US" dirty="0" smtClean="0"/>
                        <a:t>Rest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 min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5 M</a:t>
                      </a:r>
                      <a:endParaRPr lang="en-US" dirty="0" smtClean="0"/>
                    </a:p>
                    <a:p>
                      <a:pPr algn="ctr"/>
                      <a:endParaRPr lang="en-US" dirty="0"/>
                    </a:p>
                  </a:txBody>
                  <a:tcPr/>
                </a:tc>
              </a:tr>
              <a:tr h="792179">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Stretch</a:t>
                      </a:r>
                      <a:r>
                        <a:rPr lang="en-US" baseline="0" dirty="0" smtClean="0"/>
                        <a:t> &amp; Strengthen</a:t>
                      </a:r>
                      <a:endParaRPr lang="en-US" dirty="0" smtClean="0"/>
                    </a:p>
                  </a:txBody>
                  <a:tcPr/>
                </a:tc>
                <a:tc>
                  <a:txBody>
                    <a:bodyPr/>
                    <a:lstStyle/>
                    <a:p>
                      <a:pPr algn="ctr"/>
                      <a:r>
                        <a:rPr lang="en-US" dirty="0" smtClean="0"/>
                        <a:t>3.5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M or CT</a:t>
                      </a:r>
                      <a:endParaRPr lang="en-US" dirty="0" smtClean="0"/>
                    </a:p>
                  </a:txBody>
                  <a:tcPr/>
                </a:tc>
                <a:tc>
                  <a:txBody>
                    <a:bodyPr/>
                    <a:lstStyle/>
                    <a:p>
                      <a:pPr algn="ctr"/>
                      <a:r>
                        <a:rPr lang="en-US" dirty="0" smtClean="0"/>
                        <a:t>3.5 </a:t>
                      </a:r>
                      <a:r>
                        <a:rPr lang="en-US" dirty="0" smtClean="0"/>
                        <a:t>M +</a:t>
                      </a:r>
                      <a:r>
                        <a:rPr lang="en-US" baseline="0" dirty="0" smtClean="0"/>
                        <a:t> CT</a:t>
                      </a:r>
                      <a:endParaRPr lang="en-US" dirty="0"/>
                    </a:p>
                  </a:txBody>
                  <a:tcPr/>
                </a:tc>
                <a:tc>
                  <a:txBody>
                    <a:bodyPr/>
                    <a:lstStyle/>
                    <a:p>
                      <a:pPr algn="ctr"/>
                      <a:r>
                        <a:rPr lang="en-US" dirty="0" smtClean="0"/>
                        <a:t>Rest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 min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5 M</a:t>
                      </a:r>
                      <a:endParaRPr lang="en-US" dirty="0" smtClean="0"/>
                    </a:p>
                    <a:p>
                      <a:pPr algn="ctr"/>
                      <a:endParaRPr lang="en-US" dirty="0"/>
                    </a:p>
                  </a:txBody>
                  <a:tcPr/>
                </a:tc>
              </a:tr>
              <a:tr h="792179">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Stretch</a:t>
                      </a:r>
                      <a:r>
                        <a:rPr lang="en-US" baseline="0" dirty="0" smtClean="0"/>
                        <a:t> &amp; Strengthen</a:t>
                      </a:r>
                      <a:endParaRPr lang="en-US" dirty="0" smtClean="0"/>
                    </a:p>
                  </a:txBody>
                  <a:tcPr/>
                </a:tc>
                <a:tc>
                  <a:txBody>
                    <a:bodyPr/>
                    <a:lstStyle/>
                    <a:p>
                      <a:pPr algn="ctr"/>
                      <a:r>
                        <a:rPr lang="en-US" dirty="0" smtClean="0"/>
                        <a:t>4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M or CT</a:t>
                      </a:r>
                      <a:endParaRPr lang="en-US" dirty="0" smtClean="0"/>
                    </a:p>
                  </a:txBody>
                  <a:tcPr/>
                </a:tc>
                <a:tc>
                  <a:txBody>
                    <a:bodyPr/>
                    <a:lstStyle/>
                    <a:p>
                      <a:pPr algn="ctr"/>
                      <a:r>
                        <a:rPr lang="en-US" dirty="0" smtClean="0"/>
                        <a:t>4 </a:t>
                      </a:r>
                      <a:r>
                        <a:rPr lang="en-US" dirty="0" smtClean="0"/>
                        <a:t>M +</a:t>
                      </a:r>
                      <a:r>
                        <a:rPr lang="en-US" baseline="0" dirty="0" smtClean="0"/>
                        <a:t> CT</a:t>
                      </a:r>
                      <a:endParaRPr lang="en-US" dirty="0"/>
                    </a:p>
                  </a:txBody>
                  <a:tcPr/>
                </a:tc>
                <a:tc>
                  <a:txBody>
                    <a:bodyPr/>
                    <a:lstStyle/>
                    <a:p>
                      <a:pPr algn="ctr"/>
                      <a:r>
                        <a:rPr lang="en-US" dirty="0" smtClean="0"/>
                        <a:t>Rest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 min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5 M</a:t>
                      </a:r>
                      <a:endParaRPr lang="en-US" dirty="0" smtClean="0"/>
                    </a:p>
                    <a:p>
                      <a:pPr algn="ctr"/>
                      <a:endParaRPr lang="en-US" dirty="0"/>
                    </a:p>
                  </a:txBody>
                  <a:tcPr/>
                </a:tc>
              </a:tr>
              <a:tr h="792179">
                <a:tc>
                  <a:txBody>
                    <a:bodyPr/>
                    <a:lstStyle/>
                    <a:p>
                      <a:pPr algn="ctr"/>
                      <a:r>
                        <a:rPr lang="en-US" dirty="0" smtClean="0"/>
                        <a:t>6</a:t>
                      </a:r>
                      <a:endParaRPr lang="en-US" dirty="0"/>
                    </a:p>
                  </a:txBody>
                  <a:tcPr/>
                </a:tc>
                <a:tc>
                  <a:txBody>
                    <a:bodyPr/>
                    <a:lstStyle/>
                    <a:p>
                      <a:pPr algn="ctr"/>
                      <a:r>
                        <a:rPr lang="en-US" dirty="0" smtClean="0"/>
                        <a:t>Stretch</a:t>
                      </a:r>
                      <a:r>
                        <a:rPr lang="en-US" baseline="0" dirty="0" smtClean="0"/>
                        <a:t> &amp; Strengthen</a:t>
                      </a:r>
                      <a:endParaRPr lang="en-US" dirty="0"/>
                    </a:p>
                  </a:txBody>
                  <a:tcPr/>
                </a:tc>
                <a:tc>
                  <a:txBody>
                    <a:bodyPr/>
                    <a:lstStyle/>
                    <a:p>
                      <a:pPr algn="ctr"/>
                      <a:r>
                        <a:rPr lang="en-US" dirty="0" smtClean="0"/>
                        <a:t>4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M or CT</a:t>
                      </a:r>
                      <a:endParaRPr lang="en-US" dirty="0" smtClean="0"/>
                    </a:p>
                  </a:txBody>
                  <a:tcPr/>
                </a:tc>
                <a:tc>
                  <a:txBody>
                    <a:bodyPr/>
                    <a:lstStyle/>
                    <a:p>
                      <a:pPr algn="ctr"/>
                      <a:r>
                        <a:rPr lang="en-US" dirty="0" smtClean="0"/>
                        <a:t>4 </a:t>
                      </a:r>
                      <a:r>
                        <a:rPr lang="en-US" dirty="0" smtClean="0"/>
                        <a:t>M +</a:t>
                      </a:r>
                      <a:r>
                        <a:rPr lang="en-US" baseline="0" dirty="0" smtClean="0"/>
                        <a:t> CT</a:t>
                      </a:r>
                      <a:endParaRPr lang="en-US" dirty="0"/>
                    </a:p>
                  </a:txBody>
                  <a:tcPr/>
                </a:tc>
                <a:tc>
                  <a:txBody>
                    <a:bodyPr/>
                    <a:lstStyle/>
                    <a:p>
                      <a:pPr algn="ctr"/>
                      <a:r>
                        <a:rPr lang="en-US" dirty="0" smtClean="0"/>
                        <a:t>Rest or easy run</a:t>
                      </a:r>
                      <a:endParaRPr lang="en-US" dirty="0"/>
                    </a:p>
                  </a:txBody>
                  <a:tcPr/>
                </a:tc>
                <a:tc>
                  <a:txBody>
                    <a:bodyPr/>
                    <a:lstStyle/>
                    <a:p>
                      <a:pPr algn="ctr"/>
                      <a:r>
                        <a:rPr lang="en-US" dirty="0" smtClean="0"/>
                        <a:t>Rest</a:t>
                      </a:r>
                      <a:endParaRPr lang="en-US" dirty="0"/>
                    </a:p>
                  </a:txBody>
                  <a:tcPr/>
                </a:tc>
                <a:tc>
                  <a:txBody>
                    <a:bodyPr/>
                    <a:lstStyle/>
                    <a:p>
                      <a:pPr algn="ctr"/>
                      <a:r>
                        <a:rPr lang="en-US" dirty="0" smtClean="0"/>
                        <a:t>5K Race</a:t>
                      </a:r>
                      <a:endParaRPr lang="en-US" dirty="0"/>
                    </a:p>
                  </a:txBody>
                  <a:tcPr/>
                </a:tc>
              </a:tr>
            </a:tbl>
          </a:graphicData>
        </a:graphic>
      </p:graphicFrame>
      <p:sp>
        <p:nvSpPr>
          <p:cNvPr id="10" name="TextBox 9"/>
          <p:cNvSpPr txBox="1"/>
          <p:nvPr/>
        </p:nvSpPr>
        <p:spPr>
          <a:xfrm>
            <a:off x="274638" y="6249518"/>
            <a:ext cx="2027025" cy="369332"/>
          </a:xfrm>
          <a:prstGeom prst="rect">
            <a:avLst/>
          </a:prstGeom>
          <a:noFill/>
        </p:spPr>
        <p:txBody>
          <a:bodyPr wrap="square" rtlCol="0">
            <a:spAutoFit/>
          </a:bodyPr>
          <a:lstStyle/>
          <a:p>
            <a:r>
              <a:rPr lang="en-US" dirty="0" smtClean="0"/>
              <a:t>CT=Cross Train</a:t>
            </a:r>
            <a:endParaRPr lang="en-US" dirty="0"/>
          </a:p>
        </p:txBody>
      </p:sp>
    </p:spTree>
    <p:extLst>
      <p:ext uri="{BB962C8B-B14F-4D97-AF65-F5344CB8AC3E}">
        <p14:creationId xmlns:p14="http://schemas.microsoft.com/office/powerpoint/2010/main" val="34016880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74292"/>
              </p:ext>
            </p:extLst>
          </p:nvPr>
        </p:nvGraphicFramePr>
        <p:xfrm>
          <a:off x="327322" y="867819"/>
          <a:ext cx="8611128" cy="5885287"/>
        </p:xfrm>
        <a:graphic>
          <a:graphicData uri="http://schemas.openxmlformats.org/drawingml/2006/table">
            <a:tbl>
              <a:tblPr firstRow="1" bandRow="1">
                <a:tableStyleId>{1FECB4D8-DB02-4DC6-A0A2-4F2EBAE1DC90}</a:tableStyleId>
              </a:tblPr>
              <a:tblGrid>
                <a:gridCol w="1076391"/>
                <a:gridCol w="1445519"/>
                <a:gridCol w="757082"/>
                <a:gridCol w="1026572"/>
                <a:gridCol w="1076391"/>
                <a:gridCol w="1076391"/>
                <a:gridCol w="1076391"/>
                <a:gridCol w="1076391"/>
              </a:tblGrid>
              <a:tr h="785522">
                <a:tc>
                  <a:txBody>
                    <a:bodyPr/>
                    <a:lstStyle/>
                    <a:p>
                      <a:pPr algn="ctr"/>
                      <a:r>
                        <a:rPr lang="en-US" dirty="0" smtClean="0"/>
                        <a:t>Week</a:t>
                      </a:r>
                      <a:endParaRPr lang="en-US" dirty="0"/>
                    </a:p>
                  </a:txBody>
                  <a:tcPr/>
                </a:tc>
                <a:tc>
                  <a:txBody>
                    <a:bodyPr/>
                    <a:lstStyle/>
                    <a:p>
                      <a:pPr algn="ctr"/>
                      <a:r>
                        <a:rPr lang="en-US" dirty="0" smtClean="0"/>
                        <a:t>Mon</a:t>
                      </a:r>
                      <a:endParaRPr lang="en-US" dirty="0"/>
                    </a:p>
                  </a:txBody>
                  <a:tcPr/>
                </a:tc>
                <a:tc>
                  <a:txBody>
                    <a:bodyPr/>
                    <a:lstStyle/>
                    <a:p>
                      <a:pPr algn="ctr"/>
                      <a:r>
                        <a:rPr lang="en-US" dirty="0" smtClean="0"/>
                        <a:t>Tue</a:t>
                      </a:r>
                      <a:endParaRPr lang="en-US" dirty="0"/>
                    </a:p>
                  </a:txBody>
                  <a:tcPr/>
                </a:tc>
                <a:tc>
                  <a:txBody>
                    <a:bodyPr/>
                    <a:lstStyle/>
                    <a:p>
                      <a:pPr algn="ctr"/>
                      <a:r>
                        <a:rPr lang="en-US" dirty="0" smtClean="0"/>
                        <a:t>Wed</a:t>
                      </a:r>
                      <a:endParaRPr lang="en-US" dirty="0"/>
                    </a:p>
                  </a:txBody>
                  <a:tcPr/>
                </a:tc>
                <a:tc>
                  <a:txBody>
                    <a:bodyPr/>
                    <a:lstStyle/>
                    <a:p>
                      <a:pPr algn="ctr"/>
                      <a:r>
                        <a:rPr lang="en-US" dirty="0" smtClean="0"/>
                        <a:t>Thu</a:t>
                      </a:r>
                      <a:endParaRPr lang="en-US" dirty="0"/>
                    </a:p>
                  </a:txBody>
                  <a:tcPr/>
                </a:tc>
                <a:tc>
                  <a:txBody>
                    <a:bodyPr/>
                    <a:lstStyle/>
                    <a:p>
                      <a:pPr algn="ctr"/>
                      <a:r>
                        <a:rPr lang="en-US" dirty="0" smtClean="0"/>
                        <a:t>Fri</a:t>
                      </a:r>
                      <a:endParaRPr lang="en-US" dirty="0"/>
                    </a:p>
                  </a:txBody>
                  <a:tcPr/>
                </a:tc>
                <a:tc>
                  <a:txBody>
                    <a:bodyPr/>
                    <a:lstStyle/>
                    <a:p>
                      <a:pPr algn="ctr"/>
                      <a:r>
                        <a:rPr lang="en-US" dirty="0" smtClean="0"/>
                        <a:t>Sat</a:t>
                      </a:r>
                      <a:endParaRPr lang="en-US" dirty="0"/>
                    </a:p>
                  </a:txBody>
                  <a:tcPr/>
                </a:tc>
                <a:tc>
                  <a:txBody>
                    <a:bodyPr/>
                    <a:lstStyle/>
                    <a:p>
                      <a:pPr algn="ctr"/>
                      <a:r>
                        <a:rPr lang="en-US" dirty="0" smtClean="0"/>
                        <a:t>Sun</a:t>
                      </a:r>
                      <a:endParaRPr lang="en-US" dirty="0"/>
                    </a:p>
                  </a:txBody>
                  <a:tcPr/>
                </a:tc>
              </a:tr>
              <a:tr h="785522">
                <a:tc>
                  <a:txBody>
                    <a:bodyPr/>
                    <a:lstStyle/>
                    <a:p>
                      <a:pPr algn="ct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Stretch</a:t>
                      </a:r>
                      <a:r>
                        <a:rPr lang="en-US" baseline="0" dirty="0" smtClean="0"/>
                        <a:t> &amp; Strengthen</a:t>
                      </a:r>
                      <a:endParaRPr lang="en-US" dirty="0" smtClean="0"/>
                    </a:p>
                  </a:txBody>
                  <a:tcPr/>
                </a:tc>
                <a:tc>
                  <a:txBody>
                    <a:bodyPr/>
                    <a:lstStyle/>
                    <a:p>
                      <a:pPr algn="ctr"/>
                      <a:r>
                        <a:rPr lang="en-US" dirty="0" smtClean="0"/>
                        <a:t>4.5</a:t>
                      </a:r>
                      <a:r>
                        <a:rPr lang="en-US" baseline="0" dirty="0" smtClean="0"/>
                        <a:t> M</a:t>
                      </a:r>
                      <a:endParaRPr lang="en-US" dirty="0"/>
                    </a:p>
                  </a:txBody>
                  <a:tcPr/>
                </a:tc>
                <a:tc>
                  <a:txBody>
                    <a:bodyPr/>
                    <a:lstStyle/>
                    <a:p>
                      <a:pPr algn="ctr"/>
                      <a:r>
                        <a:rPr lang="en-US" dirty="0" smtClean="0"/>
                        <a:t>3 M or CT</a:t>
                      </a:r>
                      <a:endParaRPr lang="en-US" dirty="0"/>
                    </a:p>
                  </a:txBody>
                  <a:tcPr/>
                </a:tc>
                <a:tc>
                  <a:txBody>
                    <a:bodyPr/>
                    <a:lstStyle/>
                    <a:p>
                      <a:pPr algn="ctr"/>
                      <a:r>
                        <a:rPr lang="en-US" dirty="0" smtClean="0"/>
                        <a:t>4.5 M + CT</a:t>
                      </a:r>
                      <a:endParaRPr lang="en-US" dirty="0"/>
                    </a:p>
                  </a:txBody>
                  <a:tcPr/>
                </a:tc>
                <a:tc>
                  <a:txBody>
                    <a:bodyPr/>
                    <a:lstStyle/>
                    <a:p>
                      <a:pPr algn="ctr"/>
                      <a:r>
                        <a:rPr lang="en-US" dirty="0" smtClean="0"/>
                        <a:t>Rest</a:t>
                      </a:r>
                      <a:endParaRPr lang="en-US" dirty="0"/>
                    </a:p>
                  </a:txBody>
                  <a:tcPr/>
                </a:tc>
                <a:tc>
                  <a:txBody>
                    <a:bodyPr/>
                    <a:lstStyle/>
                    <a:p>
                      <a:pPr algn="ctr"/>
                      <a:r>
                        <a:rPr lang="en-US" dirty="0" smtClean="0"/>
                        <a:t>50 min</a:t>
                      </a:r>
                      <a:r>
                        <a:rPr lang="en-US" baseline="0" dirty="0" smtClean="0"/>
                        <a:t> CT</a:t>
                      </a:r>
                      <a:endParaRPr lang="en-US" dirty="0"/>
                    </a:p>
                  </a:txBody>
                  <a:tcPr/>
                </a:tc>
                <a:tc>
                  <a:txBody>
                    <a:bodyPr/>
                    <a:lstStyle/>
                    <a:p>
                      <a:pPr algn="ctr"/>
                      <a:r>
                        <a:rPr lang="en-US" dirty="0" smtClean="0"/>
                        <a:t>7 M</a:t>
                      </a:r>
                      <a:endParaRPr lang="en-US" dirty="0"/>
                    </a:p>
                  </a:txBody>
                  <a:tcPr/>
                </a:tc>
              </a:tr>
              <a:tr h="785522">
                <a:tc>
                  <a:txBody>
                    <a:bodyPr/>
                    <a:lstStyle/>
                    <a:p>
                      <a:pPr algn="ctr"/>
                      <a:r>
                        <a:rPr lang="en-US" dirty="0" smtClean="0"/>
                        <a:t>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Stretch</a:t>
                      </a:r>
                      <a:r>
                        <a:rPr lang="en-US" baseline="0" dirty="0" smtClean="0"/>
                        <a:t> &amp; Strengthen</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4.5</a:t>
                      </a:r>
                      <a:r>
                        <a:rPr lang="en-US" baseline="0" dirty="0" smtClean="0"/>
                        <a:t> M</a:t>
                      </a:r>
                      <a:endParaRPr lang="en-US" dirty="0" smtClean="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 M or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4.5 M +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Rest</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50 min</a:t>
                      </a:r>
                      <a:r>
                        <a:rPr lang="en-US" baseline="0" dirty="0" smtClean="0"/>
                        <a:t> CT</a:t>
                      </a:r>
                      <a:endParaRPr lang="en-US" dirty="0" smtClean="0"/>
                    </a:p>
                    <a:p>
                      <a:pPr algn="ctr"/>
                      <a:endParaRPr lang="en-US" dirty="0"/>
                    </a:p>
                  </a:txBody>
                  <a:tcPr/>
                </a:tc>
                <a:tc>
                  <a:txBody>
                    <a:bodyPr/>
                    <a:lstStyle/>
                    <a:p>
                      <a:pPr algn="ctr"/>
                      <a:r>
                        <a:rPr lang="en-US" dirty="0" smtClean="0"/>
                        <a:t>8</a:t>
                      </a:r>
                      <a:endParaRPr lang="en-US" dirty="0"/>
                    </a:p>
                  </a:txBody>
                  <a:tcPr/>
                </a:tc>
              </a:tr>
              <a:tr h="785522">
                <a:tc>
                  <a:txBody>
                    <a:bodyPr/>
                    <a:lstStyle/>
                    <a:p>
                      <a:pPr algn="ctr"/>
                      <a:r>
                        <a:rPr lang="en-US" dirty="0" smtClean="0"/>
                        <a:t>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Stretch</a:t>
                      </a:r>
                      <a:r>
                        <a:rPr lang="en-US" baseline="0" dirty="0" smtClean="0"/>
                        <a:t> &amp; Strengthen</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a:t>
                      </a:r>
                      <a:r>
                        <a:rPr lang="en-US" baseline="0" dirty="0" smtClean="0"/>
                        <a:t> M</a:t>
                      </a:r>
                      <a:endParaRPr lang="en-US" dirty="0" smtClean="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 M or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4.5 M +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Rest</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Rest</a:t>
                      </a:r>
                    </a:p>
                    <a:p>
                      <a:pPr algn="ctr"/>
                      <a:endParaRPr lang="en-US" dirty="0"/>
                    </a:p>
                  </a:txBody>
                  <a:tcPr/>
                </a:tc>
                <a:tc>
                  <a:txBody>
                    <a:bodyPr/>
                    <a:lstStyle/>
                    <a:p>
                      <a:pPr algn="ctr"/>
                      <a:r>
                        <a:rPr lang="en-US" dirty="0" smtClean="0"/>
                        <a:t>10 K Race</a:t>
                      </a:r>
                      <a:endParaRPr lang="en-US" dirty="0"/>
                    </a:p>
                  </a:txBody>
                  <a:tcPr/>
                </a:tc>
              </a:tr>
              <a:tr h="785522">
                <a:tc>
                  <a:txBody>
                    <a:bodyPr/>
                    <a:lstStyle/>
                    <a:p>
                      <a:pPr algn="ctr"/>
                      <a:r>
                        <a:rPr lang="en-US" dirty="0" smtClean="0"/>
                        <a:t>10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Stretch</a:t>
                      </a:r>
                      <a:r>
                        <a:rPr lang="en-US" baseline="0" dirty="0" smtClean="0"/>
                        <a:t> &amp; Strengthen</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a:t>
                      </a:r>
                      <a:r>
                        <a:rPr lang="en-US" baseline="0" dirty="0" smtClean="0"/>
                        <a:t> M</a:t>
                      </a:r>
                      <a:endParaRPr lang="en-US" dirty="0" smtClean="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 M or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4.5 M +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Rest</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60 min</a:t>
                      </a:r>
                      <a:r>
                        <a:rPr lang="en-US" baseline="0" dirty="0" smtClean="0"/>
                        <a:t> CT</a:t>
                      </a:r>
                      <a:endParaRPr lang="en-US" dirty="0" smtClean="0"/>
                    </a:p>
                    <a:p>
                      <a:pPr algn="ctr"/>
                      <a:endParaRPr lang="en-US" dirty="0"/>
                    </a:p>
                  </a:txBody>
                  <a:tcPr/>
                </a:tc>
                <a:tc>
                  <a:txBody>
                    <a:bodyPr/>
                    <a:lstStyle/>
                    <a:p>
                      <a:pPr algn="ctr"/>
                      <a:r>
                        <a:rPr lang="en-US" dirty="0" smtClean="0"/>
                        <a:t>9 M</a:t>
                      </a:r>
                      <a:endParaRPr lang="en-US" dirty="0"/>
                    </a:p>
                  </a:txBody>
                  <a:tcPr/>
                </a:tc>
              </a:tr>
              <a:tr h="785522">
                <a:tc>
                  <a:txBody>
                    <a:bodyPr/>
                    <a:lstStyle/>
                    <a:p>
                      <a:pPr algn="ctr"/>
                      <a:r>
                        <a:rPr lang="en-US" dirty="0" smtClean="0"/>
                        <a:t>11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Stretch</a:t>
                      </a:r>
                      <a:r>
                        <a:rPr lang="en-US" baseline="0" dirty="0" smtClean="0"/>
                        <a:t> &amp; Strengthen</a:t>
                      </a:r>
                      <a:endParaRPr lang="en-US" dirty="0" smtClean="0"/>
                    </a:p>
                  </a:txBody>
                  <a:tcPr/>
                </a:tc>
                <a:tc>
                  <a:txBody>
                    <a:bodyPr/>
                    <a:lstStyle/>
                    <a:p>
                      <a:pPr algn="ctr"/>
                      <a:r>
                        <a:rPr lang="en-US" dirty="0" smtClean="0"/>
                        <a:t>5</a:t>
                      </a:r>
                      <a:r>
                        <a:rPr lang="en-US" baseline="0" dirty="0" smtClean="0"/>
                        <a:t> M</a:t>
                      </a:r>
                      <a:endParaRPr lang="en-US" dirty="0"/>
                    </a:p>
                  </a:txBody>
                  <a:tcPr/>
                </a:tc>
                <a:tc>
                  <a:txBody>
                    <a:bodyPr/>
                    <a:lstStyle/>
                    <a:p>
                      <a:pPr algn="ctr"/>
                      <a:r>
                        <a:rPr lang="en-US" dirty="0" smtClean="0"/>
                        <a:t>3 M or CT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4.5 M +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Rest</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60 min</a:t>
                      </a:r>
                      <a:r>
                        <a:rPr lang="en-US" baseline="0" dirty="0" smtClean="0"/>
                        <a:t> CT</a:t>
                      </a:r>
                      <a:endParaRPr lang="en-US" dirty="0" smtClean="0"/>
                    </a:p>
                    <a:p>
                      <a:pPr algn="ctr"/>
                      <a:endParaRPr lang="en-US" dirty="0"/>
                    </a:p>
                  </a:txBody>
                  <a:tcPr/>
                </a:tc>
                <a:tc>
                  <a:txBody>
                    <a:bodyPr/>
                    <a:lstStyle/>
                    <a:p>
                      <a:pPr algn="ctr"/>
                      <a:r>
                        <a:rPr lang="en-US" dirty="0" smtClean="0"/>
                        <a:t>10 M</a:t>
                      </a:r>
                      <a:endParaRPr lang="en-US" dirty="0"/>
                    </a:p>
                  </a:txBody>
                  <a:tcPr/>
                </a:tc>
              </a:tr>
              <a:tr h="785522">
                <a:tc>
                  <a:txBody>
                    <a:bodyPr/>
                    <a:lstStyle/>
                    <a:p>
                      <a:pPr algn="ctr"/>
                      <a:r>
                        <a:rPr lang="en-US" dirty="0" smtClean="0"/>
                        <a:t>12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Stretch</a:t>
                      </a:r>
                      <a:r>
                        <a:rPr lang="en-US" baseline="0" dirty="0" smtClean="0"/>
                        <a:t> &amp; Strengthen</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a:t>
                      </a:r>
                      <a:r>
                        <a:rPr lang="en-US" baseline="0" dirty="0" smtClean="0"/>
                        <a:t> M</a:t>
                      </a:r>
                      <a:endParaRPr lang="en-US" dirty="0" smtClean="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 M or 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 M</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Rest</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Rest</a:t>
                      </a:r>
                    </a:p>
                    <a:p>
                      <a:pPr algn="ctr"/>
                      <a:endParaRPr lang="en-US" dirty="0"/>
                    </a:p>
                  </a:txBody>
                  <a:tcPr/>
                </a:tc>
                <a:tc>
                  <a:txBody>
                    <a:bodyPr/>
                    <a:lstStyle/>
                    <a:p>
                      <a:pPr algn="ctr"/>
                      <a:endParaRPr lang="en-US" dirty="0"/>
                    </a:p>
                  </a:txBody>
                  <a:tcPr/>
                </a:tc>
              </a:tr>
            </a:tbl>
          </a:graphicData>
        </a:graphic>
      </p:graphicFrame>
      <p:sp>
        <p:nvSpPr>
          <p:cNvPr id="3" name="TextBox 2"/>
          <p:cNvSpPr txBox="1"/>
          <p:nvPr/>
        </p:nvSpPr>
        <p:spPr>
          <a:xfrm>
            <a:off x="122109" y="219814"/>
            <a:ext cx="5950825" cy="584776"/>
          </a:xfrm>
          <a:prstGeom prst="rect">
            <a:avLst/>
          </a:prstGeom>
          <a:noFill/>
        </p:spPr>
        <p:txBody>
          <a:bodyPr wrap="square" rtlCol="0">
            <a:spAutoFit/>
          </a:bodyPr>
          <a:lstStyle/>
          <a:p>
            <a:r>
              <a:rPr lang="en-US" sz="3200" dirty="0"/>
              <a:t>Half Marathon Training:  Novice</a:t>
            </a:r>
          </a:p>
        </p:txBody>
      </p:sp>
    </p:spTree>
    <p:extLst>
      <p:ext uri="{BB962C8B-B14F-4D97-AF65-F5344CB8AC3E}">
        <p14:creationId xmlns:p14="http://schemas.microsoft.com/office/powerpoint/2010/main" val="3085310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85545809"/>
              </p:ext>
            </p:extLst>
          </p:nvPr>
        </p:nvGraphicFramePr>
        <p:xfrm>
          <a:off x="428298" y="868945"/>
          <a:ext cx="8180965" cy="5741738"/>
        </p:xfrm>
        <a:graphic>
          <a:graphicData uri="http://schemas.openxmlformats.org/drawingml/2006/table">
            <a:tbl>
              <a:tblPr firstRow="1" bandRow="1">
                <a:tableStyleId>{1FECB4D8-DB02-4DC6-A0A2-4F2EBAE1DC90}</a:tableStyleId>
              </a:tblPr>
              <a:tblGrid>
                <a:gridCol w="800378"/>
                <a:gridCol w="879551"/>
                <a:gridCol w="1328888"/>
                <a:gridCol w="994276"/>
                <a:gridCol w="1013396"/>
                <a:gridCol w="793509"/>
                <a:gridCol w="1137681"/>
                <a:gridCol w="1233286"/>
              </a:tblGrid>
              <a:tr h="464456">
                <a:tc>
                  <a:txBody>
                    <a:bodyPr/>
                    <a:lstStyle/>
                    <a:p>
                      <a:pPr algn="ctr"/>
                      <a:r>
                        <a:rPr lang="en-US" sz="1600" dirty="0" smtClean="0"/>
                        <a:t>Week</a:t>
                      </a:r>
                      <a:endParaRPr lang="en-US" sz="1600" dirty="0">
                        <a:solidFill>
                          <a:schemeClr val="bg1"/>
                        </a:solidFill>
                      </a:endParaRPr>
                    </a:p>
                  </a:txBody>
                  <a:tcPr marL="103536" marR="103536" marT="51768" marB="51768"/>
                </a:tc>
                <a:tc>
                  <a:txBody>
                    <a:bodyPr/>
                    <a:lstStyle/>
                    <a:p>
                      <a:pPr algn="ctr"/>
                      <a:r>
                        <a:rPr lang="en-US" sz="1600" dirty="0" smtClean="0"/>
                        <a:t>Mon</a:t>
                      </a:r>
                      <a:endParaRPr lang="en-US" sz="1600" dirty="0">
                        <a:solidFill>
                          <a:schemeClr val="bg1"/>
                        </a:solidFill>
                      </a:endParaRPr>
                    </a:p>
                  </a:txBody>
                  <a:tcPr marL="103536" marR="103536" marT="51768" marB="51768"/>
                </a:tc>
                <a:tc>
                  <a:txBody>
                    <a:bodyPr/>
                    <a:lstStyle/>
                    <a:p>
                      <a:pPr algn="ctr"/>
                      <a:r>
                        <a:rPr lang="en-US" sz="1600" dirty="0" smtClean="0"/>
                        <a:t>Tues</a:t>
                      </a:r>
                      <a:endParaRPr lang="en-US" sz="1600" dirty="0">
                        <a:solidFill>
                          <a:schemeClr val="bg1"/>
                        </a:solidFill>
                      </a:endParaRPr>
                    </a:p>
                  </a:txBody>
                  <a:tcPr marL="103536" marR="103536" marT="51768" marB="51768"/>
                </a:tc>
                <a:tc>
                  <a:txBody>
                    <a:bodyPr/>
                    <a:lstStyle/>
                    <a:p>
                      <a:pPr algn="ctr"/>
                      <a:r>
                        <a:rPr lang="en-US" sz="1600" dirty="0" smtClean="0"/>
                        <a:t>Wed</a:t>
                      </a:r>
                      <a:endParaRPr lang="en-US" sz="1600" dirty="0">
                        <a:solidFill>
                          <a:schemeClr val="bg1"/>
                        </a:solidFill>
                      </a:endParaRPr>
                    </a:p>
                  </a:txBody>
                  <a:tcPr marL="103536" marR="103536" marT="51768" marB="51768"/>
                </a:tc>
                <a:tc>
                  <a:txBody>
                    <a:bodyPr/>
                    <a:lstStyle/>
                    <a:p>
                      <a:pPr algn="ctr"/>
                      <a:r>
                        <a:rPr lang="en-US" sz="1600" dirty="0" smtClean="0"/>
                        <a:t>Thurs</a:t>
                      </a:r>
                      <a:endParaRPr lang="en-US" sz="1600" dirty="0">
                        <a:solidFill>
                          <a:schemeClr val="bg1"/>
                        </a:solidFill>
                      </a:endParaRPr>
                    </a:p>
                  </a:txBody>
                  <a:tcPr marL="103536" marR="103536" marT="51768" marB="51768"/>
                </a:tc>
                <a:tc>
                  <a:txBody>
                    <a:bodyPr/>
                    <a:lstStyle/>
                    <a:p>
                      <a:pPr algn="ctr"/>
                      <a:r>
                        <a:rPr lang="en-US" sz="1600" dirty="0" smtClean="0"/>
                        <a:t>Fri</a:t>
                      </a:r>
                      <a:endParaRPr lang="en-US" sz="1600" dirty="0">
                        <a:solidFill>
                          <a:schemeClr val="bg1"/>
                        </a:solidFill>
                      </a:endParaRPr>
                    </a:p>
                  </a:txBody>
                  <a:tcPr marL="103536" marR="103536" marT="51768" marB="51768"/>
                </a:tc>
                <a:tc>
                  <a:txBody>
                    <a:bodyPr/>
                    <a:lstStyle/>
                    <a:p>
                      <a:pPr algn="ctr"/>
                      <a:r>
                        <a:rPr lang="en-US" sz="1600" dirty="0" smtClean="0"/>
                        <a:t>Sat</a:t>
                      </a:r>
                      <a:endParaRPr lang="en-US" sz="1600" dirty="0">
                        <a:solidFill>
                          <a:schemeClr val="bg1"/>
                        </a:solidFill>
                      </a:endParaRPr>
                    </a:p>
                  </a:txBody>
                  <a:tcPr marL="103536" marR="103536" marT="51768" marB="51768"/>
                </a:tc>
                <a:tc>
                  <a:txBody>
                    <a:bodyPr/>
                    <a:lstStyle/>
                    <a:p>
                      <a:pPr algn="ctr"/>
                      <a:r>
                        <a:rPr lang="en-US" sz="1600" dirty="0" smtClean="0"/>
                        <a:t>Sun</a:t>
                      </a:r>
                      <a:endParaRPr lang="en-US" sz="1600" dirty="0">
                        <a:solidFill>
                          <a:schemeClr val="bg1"/>
                        </a:solidFill>
                      </a:endParaRPr>
                    </a:p>
                  </a:txBody>
                  <a:tcPr marL="103536" marR="103536" marT="51768" marB="51768"/>
                </a:tc>
              </a:tr>
              <a:tr h="627319">
                <a:tc>
                  <a:txBody>
                    <a:bodyPr/>
                    <a:lstStyle/>
                    <a:p>
                      <a:pPr algn="ctr"/>
                      <a:r>
                        <a:rPr lang="en-US" sz="1600" dirty="0" smtClean="0"/>
                        <a:t>1</a:t>
                      </a:r>
                      <a:endParaRPr lang="en-US" sz="1600" dirty="0"/>
                    </a:p>
                  </a:txBody>
                  <a:tcPr marL="103536" marR="103536" marT="51768" marB="51768"/>
                </a:tc>
                <a:tc>
                  <a:txBody>
                    <a:bodyPr/>
                    <a:lstStyle/>
                    <a:p>
                      <a:pPr algn="ctr"/>
                      <a:r>
                        <a:rPr lang="en-US" sz="1600" dirty="0" smtClean="0"/>
                        <a:t>Rest</a:t>
                      </a:r>
                      <a:endParaRPr lang="en-US" sz="1600" dirty="0"/>
                    </a:p>
                  </a:txBody>
                  <a:tcPr marL="103536" marR="103536" marT="51768" marB="51768"/>
                </a:tc>
                <a:tc>
                  <a:txBody>
                    <a:bodyPr/>
                    <a:lstStyle/>
                    <a:p>
                      <a:pPr algn="ctr"/>
                      <a:r>
                        <a:rPr lang="en-US" sz="1600" dirty="0" smtClean="0"/>
                        <a:t>3 mile run</a:t>
                      </a:r>
                      <a:endParaRPr lang="en-US" sz="1600" dirty="0"/>
                    </a:p>
                  </a:txBody>
                  <a:tcPr marL="103536" marR="103536" marT="51768" marB="51768"/>
                </a:tc>
                <a:tc>
                  <a:txBody>
                    <a:bodyPr/>
                    <a:lstStyle/>
                    <a:p>
                      <a:pPr algn="ctr"/>
                      <a:r>
                        <a:rPr lang="en-US" sz="1600" dirty="0" smtClean="0"/>
                        <a:t>3 mile run</a:t>
                      </a:r>
                      <a:endParaRPr lang="en-US" sz="1600" dirty="0"/>
                    </a:p>
                  </a:txBody>
                  <a:tcPr marL="103536" marR="103536" marT="51768" marB="51768"/>
                </a:tc>
                <a:tc>
                  <a:txBody>
                    <a:bodyPr/>
                    <a:lstStyle/>
                    <a:p>
                      <a:pPr algn="ctr"/>
                      <a:r>
                        <a:rPr lang="en-US" sz="1600" dirty="0" smtClean="0"/>
                        <a:t>3 mile run</a:t>
                      </a:r>
                      <a:endParaRPr lang="en-US" sz="1600" dirty="0"/>
                    </a:p>
                  </a:txBody>
                  <a:tcPr marL="103536" marR="103536" marT="51768" marB="51768"/>
                </a:tc>
                <a:tc>
                  <a:txBody>
                    <a:bodyPr/>
                    <a:lstStyle/>
                    <a:p>
                      <a:pPr algn="ctr"/>
                      <a:r>
                        <a:rPr lang="en-US" sz="1600" dirty="0" smtClean="0"/>
                        <a:t>Rest</a:t>
                      </a:r>
                      <a:endParaRPr lang="en-US" sz="1600" dirty="0"/>
                    </a:p>
                  </a:txBody>
                  <a:tcPr marL="103536" marR="103536" marT="51768" marB="51768"/>
                </a:tc>
                <a:tc>
                  <a:txBody>
                    <a:bodyPr/>
                    <a:lstStyle/>
                    <a:p>
                      <a:pPr algn="ctr"/>
                      <a:r>
                        <a:rPr lang="en-US" sz="1600" dirty="0" smtClean="0"/>
                        <a:t>6 mile</a:t>
                      </a:r>
                      <a:r>
                        <a:rPr lang="en-US" sz="1600" baseline="0" dirty="0" smtClean="0"/>
                        <a:t> run</a:t>
                      </a:r>
                      <a:endParaRPr lang="en-US" sz="1600" dirty="0"/>
                    </a:p>
                  </a:txBody>
                  <a:tcPr marL="103536" marR="103536" marT="51768" marB="51768"/>
                </a:tc>
                <a:tc>
                  <a:txBody>
                    <a:bodyPr/>
                    <a:lstStyle/>
                    <a:p>
                      <a:pPr algn="ctr"/>
                      <a:r>
                        <a:rPr lang="en-US" sz="1600" dirty="0" smtClean="0"/>
                        <a:t>Cross train</a:t>
                      </a:r>
                      <a:endParaRPr lang="en-US" sz="1600" dirty="0"/>
                    </a:p>
                  </a:txBody>
                  <a:tcPr marL="103536" marR="103536" marT="51768" marB="51768"/>
                </a:tc>
              </a:tr>
              <a:tr h="627319">
                <a:tc>
                  <a:txBody>
                    <a:bodyPr/>
                    <a:lstStyle/>
                    <a:p>
                      <a:pPr algn="ctr"/>
                      <a:r>
                        <a:rPr lang="en-US" sz="1600" dirty="0" smtClean="0"/>
                        <a:t>2</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p>
                      <a:pPr algn="ct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p>
                      <a:pPr algn="ct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7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Cross train</a:t>
                      </a:r>
                    </a:p>
                  </a:txBody>
                  <a:tcPr marL="103536" marR="103536" marT="51768" marB="51768"/>
                </a:tc>
              </a:tr>
              <a:tr h="627319">
                <a:tc>
                  <a:txBody>
                    <a:bodyPr/>
                    <a:lstStyle/>
                    <a:p>
                      <a:pPr algn="ctr"/>
                      <a:r>
                        <a:rPr lang="en-US" sz="1600" dirty="0" smtClean="0"/>
                        <a:t>3</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4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5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Cross train</a:t>
                      </a:r>
                    </a:p>
                  </a:txBody>
                  <a:tcPr marL="103536" marR="103536" marT="51768" marB="51768"/>
                </a:tc>
              </a:tr>
              <a:tr h="627319">
                <a:tc>
                  <a:txBody>
                    <a:bodyPr/>
                    <a:lstStyle/>
                    <a:p>
                      <a:pPr algn="ctr"/>
                      <a:r>
                        <a:rPr lang="en-US" sz="1600" dirty="0" smtClean="0"/>
                        <a:t>4</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4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9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Cross train</a:t>
                      </a:r>
                    </a:p>
                  </a:txBody>
                  <a:tcPr marL="103536" marR="103536" marT="51768" marB="51768"/>
                </a:tc>
              </a:tr>
              <a:tr h="627319">
                <a:tc>
                  <a:txBody>
                    <a:bodyPr/>
                    <a:lstStyle/>
                    <a:p>
                      <a:pPr algn="ctr"/>
                      <a:r>
                        <a:rPr lang="en-US" sz="1600" dirty="0" smtClean="0"/>
                        <a:t>5</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p>
                      <a:pPr algn="ct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p>
                      <a:pPr algn="ct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10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Cross train</a:t>
                      </a:r>
                    </a:p>
                  </a:txBody>
                  <a:tcPr marL="103536" marR="103536" marT="51768" marB="51768"/>
                </a:tc>
              </a:tr>
              <a:tr h="627319">
                <a:tc>
                  <a:txBody>
                    <a:bodyPr/>
                    <a:lstStyle/>
                    <a:p>
                      <a:pPr algn="ctr"/>
                      <a:r>
                        <a:rPr lang="en-US" sz="1600" dirty="0" smtClean="0"/>
                        <a:t>6</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7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Cross train</a:t>
                      </a:r>
                    </a:p>
                  </a:txBody>
                  <a:tcPr marL="103536" marR="103536" marT="51768" marB="51768"/>
                </a:tc>
              </a:tr>
              <a:tr h="627319">
                <a:tc>
                  <a:txBody>
                    <a:bodyPr/>
                    <a:lstStyle/>
                    <a:p>
                      <a:pPr algn="ctr"/>
                      <a:r>
                        <a:rPr lang="en-US" sz="1600" dirty="0" smtClean="0"/>
                        <a:t>7</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txBody>
                  <a:tcPr marL="103536" marR="103536" marT="51768" marB="51768"/>
                </a:tc>
                <a:tc>
                  <a:txBody>
                    <a:bodyPr/>
                    <a:lstStyle/>
                    <a:p>
                      <a:pPr algn="ctr"/>
                      <a:r>
                        <a:rPr lang="en-US" sz="1600" dirty="0" smtClean="0"/>
                        <a:t>3 mile run</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6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12 mile run</a:t>
                      </a:r>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Cross train</a:t>
                      </a:r>
                    </a:p>
                  </a:txBody>
                  <a:tcPr marL="103536" marR="103536" marT="51768" marB="51768"/>
                </a:tc>
              </a:tr>
              <a:tr h="886049">
                <a:tc>
                  <a:txBody>
                    <a:bodyPr/>
                    <a:lstStyle/>
                    <a:p>
                      <a:pPr algn="ctr"/>
                      <a:r>
                        <a:rPr lang="en-US" sz="1600" dirty="0" smtClean="0"/>
                        <a:t>8</a:t>
                      </a:r>
                      <a:endParaRPr lang="en-US" sz="1600" dirty="0"/>
                    </a:p>
                  </a:txBody>
                  <a:tcPr marL="103536" marR="103536" marT="51768" marB="51768"/>
                </a:tc>
                <a:tc>
                  <a:txBody>
                    <a:bodyPr/>
                    <a:lstStyle/>
                    <a:p>
                      <a:pPr algn="ctr"/>
                      <a:r>
                        <a:rPr lang="en-US" sz="1600" dirty="0" smtClean="0"/>
                        <a:t>Rest</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mile run</a:t>
                      </a:r>
                    </a:p>
                    <a:p>
                      <a:pPr algn="ct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6 mile run</a:t>
                      </a:r>
                    </a:p>
                    <a:p>
                      <a:pPr algn="ctr"/>
                      <a:endParaRPr lang="en-US" sz="1600" dirty="0"/>
                    </a:p>
                  </a:txBody>
                  <a:tcPr marL="103536" marR="103536" marT="51768" marB="51768"/>
                </a:tc>
                <a:tc>
                  <a:txBody>
                    <a:bodyPr/>
                    <a:lstStyle/>
                    <a:p>
                      <a:pPr algn="ctr"/>
                      <a:r>
                        <a:rPr lang="en-US" sz="1600" dirty="0" smtClean="0"/>
                        <a:t>3 mile run</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Rest</a:t>
                      </a:r>
                      <a:endParaRPr lang="en-US" sz="1600" dirty="0"/>
                    </a:p>
                  </a:txBody>
                  <a:tcPr marL="103536" marR="103536" marT="51768" marB="51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½</a:t>
                      </a:r>
                      <a:r>
                        <a:rPr lang="en-US" sz="1600" baseline="0" dirty="0" smtClean="0"/>
                        <a:t> </a:t>
                      </a:r>
                      <a:r>
                        <a:rPr lang="en-US" sz="1600" dirty="0" smtClean="0"/>
                        <a:t>Marathon</a:t>
                      </a:r>
                    </a:p>
                  </a:txBody>
                  <a:tcPr marL="103536" marR="103536" marT="51768" marB="51768"/>
                </a:tc>
              </a:tr>
            </a:tbl>
          </a:graphicData>
        </a:graphic>
      </p:graphicFrame>
      <p:sp>
        <p:nvSpPr>
          <p:cNvPr id="4" name="TextBox 3"/>
          <p:cNvSpPr txBox="1"/>
          <p:nvPr/>
        </p:nvSpPr>
        <p:spPr>
          <a:xfrm>
            <a:off x="317486" y="258962"/>
            <a:ext cx="8018553" cy="584776"/>
          </a:xfrm>
          <a:prstGeom prst="rect">
            <a:avLst/>
          </a:prstGeom>
          <a:noFill/>
        </p:spPr>
        <p:txBody>
          <a:bodyPr wrap="square" rtlCol="0">
            <a:spAutoFit/>
          </a:bodyPr>
          <a:lstStyle/>
          <a:p>
            <a:r>
              <a:rPr lang="en-US" sz="3200" dirty="0" smtClean="0"/>
              <a:t>Full Marathon Training:  Novice/Moderate</a:t>
            </a:r>
            <a:endParaRPr lang="en-US" sz="3200" dirty="0"/>
          </a:p>
        </p:txBody>
      </p:sp>
    </p:spTree>
    <p:extLst>
      <p:ext uri="{BB962C8B-B14F-4D97-AF65-F5344CB8AC3E}">
        <p14:creationId xmlns:p14="http://schemas.microsoft.com/office/powerpoint/2010/main" val="60837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9651392"/>
              </p:ext>
            </p:extLst>
          </p:nvPr>
        </p:nvGraphicFramePr>
        <p:xfrm>
          <a:off x="414421" y="971776"/>
          <a:ext cx="8295106" cy="5513560"/>
        </p:xfrm>
        <a:graphic>
          <a:graphicData uri="http://schemas.openxmlformats.org/drawingml/2006/table">
            <a:tbl>
              <a:tblPr firstRow="1" bandRow="1">
                <a:tableStyleId>{1FECB4D8-DB02-4DC6-A0A2-4F2EBAE1DC90}</a:tableStyleId>
              </a:tblPr>
              <a:tblGrid>
                <a:gridCol w="811545"/>
                <a:gridCol w="891822"/>
                <a:gridCol w="1347429"/>
                <a:gridCol w="1008148"/>
                <a:gridCol w="1027536"/>
                <a:gridCol w="804580"/>
                <a:gridCol w="1153554"/>
                <a:gridCol w="1250492"/>
              </a:tblGrid>
              <a:tr h="472350">
                <a:tc>
                  <a:txBody>
                    <a:bodyPr/>
                    <a:lstStyle/>
                    <a:p>
                      <a:pPr algn="ctr"/>
                      <a:r>
                        <a:rPr lang="en-US" sz="1600" dirty="0" smtClean="0"/>
                        <a:t>Week</a:t>
                      </a:r>
                      <a:endParaRPr lang="en-US" sz="1600" dirty="0">
                        <a:solidFill>
                          <a:schemeClr val="bg1"/>
                        </a:solidFill>
                      </a:endParaRPr>
                    </a:p>
                  </a:txBody>
                  <a:tcPr marL="103536" marR="103536" marT="51768" marB="51768"/>
                </a:tc>
                <a:tc>
                  <a:txBody>
                    <a:bodyPr/>
                    <a:lstStyle/>
                    <a:p>
                      <a:pPr algn="ctr"/>
                      <a:r>
                        <a:rPr lang="en-US" sz="1600" dirty="0" smtClean="0"/>
                        <a:t>Mon</a:t>
                      </a:r>
                      <a:endParaRPr lang="en-US" sz="1600" dirty="0">
                        <a:solidFill>
                          <a:schemeClr val="bg1"/>
                        </a:solidFill>
                      </a:endParaRPr>
                    </a:p>
                  </a:txBody>
                  <a:tcPr marL="103536" marR="103536" marT="51768" marB="51768"/>
                </a:tc>
                <a:tc>
                  <a:txBody>
                    <a:bodyPr/>
                    <a:lstStyle/>
                    <a:p>
                      <a:pPr algn="ctr"/>
                      <a:r>
                        <a:rPr lang="en-US" sz="1600" dirty="0" smtClean="0"/>
                        <a:t>Tues</a:t>
                      </a:r>
                      <a:endParaRPr lang="en-US" sz="1600" dirty="0">
                        <a:solidFill>
                          <a:schemeClr val="bg1"/>
                        </a:solidFill>
                      </a:endParaRPr>
                    </a:p>
                  </a:txBody>
                  <a:tcPr marL="103536" marR="103536" marT="51768" marB="51768"/>
                </a:tc>
                <a:tc>
                  <a:txBody>
                    <a:bodyPr/>
                    <a:lstStyle/>
                    <a:p>
                      <a:pPr algn="ctr"/>
                      <a:r>
                        <a:rPr lang="en-US" sz="1600" dirty="0" smtClean="0"/>
                        <a:t>Wed</a:t>
                      </a:r>
                      <a:endParaRPr lang="en-US" sz="1600" dirty="0">
                        <a:solidFill>
                          <a:schemeClr val="bg1"/>
                        </a:solidFill>
                      </a:endParaRPr>
                    </a:p>
                  </a:txBody>
                  <a:tcPr marL="103536" marR="103536" marT="51768" marB="51768"/>
                </a:tc>
                <a:tc>
                  <a:txBody>
                    <a:bodyPr/>
                    <a:lstStyle/>
                    <a:p>
                      <a:pPr algn="ctr"/>
                      <a:r>
                        <a:rPr lang="en-US" sz="1600" dirty="0" smtClean="0"/>
                        <a:t>Thurs</a:t>
                      </a:r>
                      <a:endParaRPr lang="en-US" sz="1600" dirty="0">
                        <a:solidFill>
                          <a:schemeClr val="bg1"/>
                        </a:solidFill>
                      </a:endParaRPr>
                    </a:p>
                  </a:txBody>
                  <a:tcPr marL="103536" marR="103536" marT="51768" marB="51768"/>
                </a:tc>
                <a:tc>
                  <a:txBody>
                    <a:bodyPr/>
                    <a:lstStyle/>
                    <a:p>
                      <a:pPr algn="ctr"/>
                      <a:r>
                        <a:rPr lang="en-US" sz="1600" dirty="0" smtClean="0"/>
                        <a:t>Fri</a:t>
                      </a:r>
                      <a:endParaRPr lang="en-US" sz="1600" dirty="0">
                        <a:solidFill>
                          <a:schemeClr val="bg1"/>
                        </a:solidFill>
                      </a:endParaRPr>
                    </a:p>
                  </a:txBody>
                  <a:tcPr marL="103536" marR="103536" marT="51768" marB="51768"/>
                </a:tc>
                <a:tc>
                  <a:txBody>
                    <a:bodyPr/>
                    <a:lstStyle/>
                    <a:p>
                      <a:pPr algn="ctr"/>
                      <a:r>
                        <a:rPr lang="en-US" sz="1600" dirty="0" smtClean="0"/>
                        <a:t>Sat</a:t>
                      </a:r>
                      <a:endParaRPr lang="en-US" sz="1600" dirty="0">
                        <a:solidFill>
                          <a:schemeClr val="bg1"/>
                        </a:solidFill>
                      </a:endParaRPr>
                    </a:p>
                  </a:txBody>
                  <a:tcPr marL="103536" marR="103536" marT="51768" marB="51768"/>
                </a:tc>
                <a:tc>
                  <a:txBody>
                    <a:bodyPr/>
                    <a:lstStyle/>
                    <a:p>
                      <a:pPr algn="ctr"/>
                      <a:r>
                        <a:rPr lang="en-US" sz="1600" dirty="0" smtClean="0"/>
                        <a:t>Sun</a:t>
                      </a:r>
                      <a:endParaRPr lang="en-US" sz="1600" dirty="0">
                        <a:solidFill>
                          <a:schemeClr val="bg1"/>
                        </a:solidFill>
                      </a:endParaRPr>
                    </a:p>
                  </a:txBody>
                  <a:tcPr marL="103536" marR="103536" marT="51768" marB="51768"/>
                </a:tc>
              </a:tr>
              <a:tr h="513246">
                <a:tc>
                  <a:txBody>
                    <a:bodyPr/>
                    <a:lstStyle/>
                    <a:p>
                      <a:pPr algn="ctr"/>
                      <a:r>
                        <a:rPr lang="en-US" sz="1400" dirty="0" smtClean="0"/>
                        <a:t>9</a:t>
                      </a:r>
                      <a:endParaRPr lang="en-US" sz="1400" dirty="0"/>
                    </a:p>
                  </a:txBody>
                  <a:tcPr/>
                </a:tc>
                <a:tc>
                  <a:txBody>
                    <a:bodyPr/>
                    <a:lstStyle/>
                    <a:p>
                      <a:pPr algn="ctr"/>
                      <a:r>
                        <a:rPr lang="en-US" sz="1400" dirty="0" smtClean="0"/>
                        <a:t>Rest</a:t>
                      </a:r>
                      <a:endParaRPr lang="en-US" sz="1400" dirty="0"/>
                    </a:p>
                  </a:txBody>
                  <a:tcPr/>
                </a:tc>
                <a:tc>
                  <a:txBody>
                    <a:bodyPr/>
                    <a:lstStyle/>
                    <a:p>
                      <a:pPr algn="ctr"/>
                      <a:r>
                        <a:rPr lang="en-US" sz="1400" dirty="0" smtClean="0"/>
                        <a:t>3 mile run</a:t>
                      </a:r>
                      <a:endParaRPr lang="en-US" sz="1400" dirty="0"/>
                    </a:p>
                  </a:txBody>
                  <a:tcPr/>
                </a:tc>
                <a:tc>
                  <a:txBody>
                    <a:bodyPr/>
                    <a:lstStyle/>
                    <a:p>
                      <a:pPr algn="ctr"/>
                      <a:r>
                        <a:rPr lang="en-US" sz="1400" dirty="0" smtClean="0"/>
                        <a:t>7 mile run</a:t>
                      </a:r>
                      <a:endParaRPr lang="en-US" sz="1400" dirty="0"/>
                    </a:p>
                  </a:txBody>
                  <a:tcPr/>
                </a:tc>
                <a:tc>
                  <a:txBody>
                    <a:bodyPr/>
                    <a:lstStyle/>
                    <a:p>
                      <a:pPr algn="ctr"/>
                      <a:r>
                        <a:rPr lang="en-US" sz="1400" dirty="0" smtClean="0"/>
                        <a:t>4 mile run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algn="ctr"/>
                      <a:r>
                        <a:rPr lang="en-US" sz="1400" dirty="0" smtClean="0"/>
                        <a:t>10 mile run</a:t>
                      </a:r>
                      <a:endParaRPr lang="en-US" sz="1400" dirty="0"/>
                    </a:p>
                  </a:txBody>
                  <a:tcPr/>
                </a:tc>
                <a:tc>
                  <a:txBody>
                    <a:bodyPr/>
                    <a:lstStyle/>
                    <a:p>
                      <a:pPr algn="ctr"/>
                      <a:r>
                        <a:rPr lang="en-US" sz="1400" dirty="0" smtClean="0"/>
                        <a:t>Cross Training</a:t>
                      </a:r>
                      <a:endParaRPr lang="en-US" sz="1400" dirty="0"/>
                    </a:p>
                  </a:txBody>
                  <a:tcPr/>
                </a:tc>
              </a:tr>
              <a:tr h="513246">
                <a:tc>
                  <a:txBody>
                    <a:bodyPr/>
                    <a:lstStyle/>
                    <a:p>
                      <a:pPr algn="ctr"/>
                      <a:r>
                        <a:rPr lang="en-US" sz="1400" dirty="0" smtClean="0"/>
                        <a:t>10</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7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15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Cross Training</a:t>
                      </a:r>
                    </a:p>
                  </a:txBody>
                  <a:tcPr/>
                </a:tc>
              </a:tr>
              <a:tr h="513246">
                <a:tc>
                  <a:txBody>
                    <a:bodyPr/>
                    <a:lstStyle/>
                    <a:p>
                      <a:pPr algn="ctr"/>
                      <a:r>
                        <a:rPr lang="en-US" sz="1400" dirty="0" smtClean="0"/>
                        <a:t>11</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 mile run</a:t>
                      </a:r>
                    </a:p>
                  </a:txBody>
                  <a:tcPr/>
                </a:tc>
                <a:tc>
                  <a:txBody>
                    <a:bodyPr/>
                    <a:lstStyle/>
                    <a:p>
                      <a:pPr algn="ctr"/>
                      <a:r>
                        <a:rPr lang="en-US" sz="1400" dirty="0" smtClean="0"/>
                        <a:t>Rest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16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Cross Training</a:t>
                      </a:r>
                    </a:p>
                  </a:txBody>
                  <a:tcPr/>
                </a:tc>
              </a:tr>
              <a:tr h="513246">
                <a:tc>
                  <a:txBody>
                    <a:bodyPr/>
                    <a:lstStyle/>
                    <a:p>
                      <a:pPr algn="ctr"/>
                      <a:r>
                        <a:rPr lang="en-US" sz="1400" dirty="0" smtClean="0"/>
                        <a:t>12</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12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Cross Training</a:t>
                      </a:r>
                    </a:p>
                  </a:txBody>
                  <a:tcPr/>
                </a:tc>
              </a:tr>
              <a:tr h="513246">
                <a:tc>
                  <a:txBody>
                    <a:bodyPr/>
                    <a:lstStyle/>
                    <a:p>
                      <a:pPr algn="ctr"/>
                      <a:r>
                        <a:rPr lang="en-US" sz="1400" dirty="0" smtClean="0"/>
                        <a:t>13</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9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18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Cross Training</a:t>
                      </a:r>
                    </a:p>
                  </a:txBody>
                  <a:tcPr/>
                </a:tc>
              </a:tr>
              <a:tr h="513246">
                <a:tc>
                  <a:txBody>
                    <a:bodyPr/>
                    <a:lstStyle/>
                    <a:p>
                      <a:pPr algn="ctr"/>
                      <a:r>
                        <a:rPr lang="en-US" sz="1400" dirty="0" smtClean="0"/>
                        <a:t>14</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9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14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Cross Training</a:t>
                      </a:r>
                    </a:p>
                  </a:txBody>
                  <a:tcPr/>
                </a:tc>
              </a:tr>
              <a:tr h="513246">
                <a:tc>
                  <a:txBody>
                    <a:bodyPr/>
                    <a:lstStyle/>
                    <a:p>
                      <a:pPr algn="ctr"/>
                      <a:r>
                        <a:rPr lang="en-US" sz="1400" dirty="0" smtClean="0"/>
                        <a:t>15</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10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Cross Training</a:t>
                      </a:r>
                    </a:p>
                  </a:txBody>
                  <a:tcPr/>
                </a:tc>
              </a:tr>
              <a:tr h="513246">
                <a:tc>
                  <a:txBody>
                    <a:bodyPr/>
                    <a:lstStyle/>
                    <a:p>
                      <a:pPr algn="ctr"/>
                      <a:r>
                        <a:rPr lang="en-US" sz="1400" dirty="0" smtClean="0"/>
                        <a:t>16</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12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Cross Training</a:t>
                      </a:r>
                    </a:p>
                  </a:txBody>
                  <a:tcPr/>
                </a:tc>
              </a:tr>
              <a:tr h="513246">
                <a:tc>
                  <a:txBody>
                    <a:bodyPr/>
                    <a:lstStyle/>
                    <a:p>
                      <a:pPr algn="ctr"/>
                      <a:r>
                        <a:rPr lang="en-US" sz="1400" dirty="0" smtClean="0"/>
                        <a:t>17</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6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Cross Training</a:t>
                      </a:r>
                    </a:p>
                  </a:txBody>
                  <a:tcPr/>
                </a:tc>
              </a:tr>
              <a:tr h="421996">
                <a:tc>
                  <a:txBody>
                    <a:bodyPr/>
                    <a:lstStyle/>
                    <a:p>
                      <a:pPr algn="ctr"/>
                      <a:r>
                        <a:rPr lang="en-US" sz="1400" dirty="0" smtClean="0"/>
                        <a:t>18</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 mile run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Rest</a:t>
                      </a:r>
                    </a:p>
                  </a:txBody>
                  <a:tcPr/>
                </a:tc>
                <a:tc>
                  <a:txBody>
                    <a:bodyPr/>
                    <a:lstStyle/>
                    <a:p>
                      <a:pPr algn="ctr"/>
                      <a:r>
                        <a:rPr lang="en-US" sz="1400" dirty="0" smtClean="0"/>
                        <a:t>Rest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Marathon</a:t>
                      </a:r>
                    </a:p>
                  </a:txBody>
                  <a:tcPr/>
                </a:tc>
              </a:tr>
            </a:tbl>
          </a:graphicData>
        </a:graphic>
      </p:graphicFrame>
      <p:sp>
        <p:nvSpPr>
          <p:cNvPr id="5" name="TextBox 4"/>
          <p:cNvSpPr txBox="1"/>
          <p:nvPr/>
        </p:nvSpPr>
        <p:spPr>
          <a:xfrm>
            <a:off x="252360" y="202748"/>
            <a:ext cx="8891639" cy="584776"/>
          </a:xfrm>
          <a:prstGeom prst="rect">
            <a:avLst/>
          </a:prstGeom>
          <a:noFill/>
        </p:spPr>
        <p:txBody>
          <a:bodyPr wrap="square" rtlCol="0">
            <a:spAutoFit/>
          </a:bodyPr>
          <a:lstStyle/>
          <a:p>
            <a:r>
              <a:rPr lang="en-US" sz="3200" dirty="0" smtClean="0"/>
              <a:t>Full Marathon Training:  Novice/Moderate</a:t>
            </a:r>
            <a:endParaRPr lang="en-US" sz="3200" dirty="0"/>
          </a:p>
        </p:txBody>
      </p:sp>
    </p:spTree>
    <p:extLst>
      <p:ext uri="{BB962C8B-B14F-4D97-AF65-F5344CB8AC3E}">
        <p14:creationId xmlns:p14="http://schemas.microsoft.com/office/powerpoint/2010/main" val="325496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Before the B/CS Marathon</a:t>
            </a:r>
            <a:endParaRPr lang="en-US" dirty="0"/>
          </a:p>
        </p:txBody>
      </p:sp>
      <p:sp>
        <p:nvSpPr>
          <p:cNvPr id="3" name="Content Placeholder 2"/>
          <p:cNvSpPr>
            <a:spLocks noGrp="1"/>
          </p:cNvSpPr>
          <p:nvPr>
            <p:ph sz="quarter" idx="13"/>
          </p:nvPr>
        </p:nvSpPr>
        <p:spPr/>
        <p:txBody>
          <a:bodyPr/>
          <a:lstStyle/>
          <a:p>
            <a:r>
              <a:rPr lang="en-US" dirty="0" smtClean="0"/>
              <a:t>Rest.  Take advantage of this day.  Make your kids mow the grass.  Talk your significant other into a foot rub.</a:t>
            </a:r>
          </a:p>
          <a:p>
            <a:r>
              <a:rPr lang="en-US" dirty="0" smtClean="0"/>
              <a:t>There’s a lot of discussion as to what to eat the night before the marathon.  “</a:t>
            </a:r>
            <a:r>
              <a:rPr lang="en-US" dirty="0"/>
              <a:t>C</a:t>
            </a:r>
            <a:r>
              <a:rPr lang="en-US" dirty="0" smtClean="0"/>
              <a:t>arb loading” is something you’ll hear a lot about.  If you’ve been resting the last 2 days and have been eating a fairly normal diet, your liver is at capacity with glycogen.  With 12 hours to go prior to the marathon, you want simple, easy to digest foods.  Avoid rich, fatty foods.  You may have 1 </a:t>
            </a:r>
            <a:r>
              <a:rPr lang="en-US" dirty="0" smtClean="0"/>
              <a:t>alcoholic </a:t>
            </a:r>
            <a:r>
              <a:rPr lang="en-US" dirty="0" smtClean="0"/>
              <a:t>drink with supper.  Avoid food you’ve never eaten before</a:t>
            </a:r>
            <a:r>
              <a:rPr lang="en-US" dirty="0" smtClean="0"/>
              <a:t>.</a:t>
            </a:r>
          </a:p>
          <a:p>
            <a:r>
              <a:rPr lang="en-US" dirty="0" smtClean="0"/>
              <a:t>Get to bed early.  Don’t underestimate how inadequate sleep can affect your performance.</a:t>
            </a:r>
            <a:endParaRPr lang="en-US" dirty="0"/>
          </a:p>
        </p:txBody>
      </p:sp>
    </p:spTree>
    <p:extLst>
      <p:ext uri="{BB962C8B-B14F-4D97-AF65-F5344CB8AC3E}">
        <p14:creationId xmlns:p14="http://schemas.microsoft.com/office/powerpoint/2010/main" val="3365640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 Marathon Day!!!!!</a:t>
            </a:r>
            <a:endParaRPr lang="en-US" dirty="0"/>
          </a:p>
        </p:txBody>
      </p:sp>
      <p:sp>
        <p:nvSpPr>
          <p:cNvPr id="3" name="Content Placeholder 2"/>
          <p:cNvSpPr>
            <a:spLocks noGrp="1"/>
          </p:cNvSpPr>
          <p:nvPr>
            <p:ph sz="quarter" idx="13"/>
          </p:nvPr>
        </p:nvSpPr>
        <p:spPr/>
        <p:txBody>
          <a:bodyPr/>
          <a:lstStyle/>
          <a:p>
            <a:r>
              <a:rPr lang="en-US" dirty="0" smtClean="0"/>
              <a:t>Don’t do anything you wouldn’t normally do on the morning of the race.</a:t>
            </a:r>
          </a:p>
          <a:p>
            <a:r>
              <a:rPr lang="en-US" dirty="0" smtClean="0"/>
              <a:t>Get to the race site 30-45 minutes (at least) prior to the race beginning.  </a:t>
            </a:r>
          </a:p>
          <a:p>
            <a:r>
              <a:rPr lang="en-US" dirty="0" smtClean="0"/>
              <a:t>Caffeine and alcohol aren’t nearly as dehydrating as we used to think.  If you normally have a beer with supper, it’s ok to do this the night before the race.  If you usually have 2 cups of coffee to start the day—that’s fine.  Just finish eating/drinking at least 1 hour before race time.</a:t>
            </a:r>
          </a:p>
          <a:p>
            <a:r>
              <a:rPr lang="en-US" dirty="0" smtClean="0"/>
              <a:t>Don’t try that new gel or electrolyte solution on the day of the race.  Never know how you’ll react and you don’t want to introduce any additional stressors to your system on your big day.</a:t>
            </a:r>
          </a:p>
        </p:txBody>
      </p:sp>
    </p:spTree>
    <p:extLst>
      <p:ext uri="{BB962C8B-B14F-4D97-AF65-F5344CB8AC3E}">
        <p14:creationId xmlns:p14="http://schemas.microsoft.com/office/powerpoint/2010/main" val="2292216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sz="3600" dirty="0" smtClean="0"/>
              <a:t>We are different, in essence,  from other men.  If you want to win something, run 100 meters.  If you want to experience something, run a marathon</a:t>
            </a:r>
            <a:r>
              <a:rPr lang="en-US" sz="3600" dirty="0" smtClean="0"/>
              <a:t>.</a:t>
            </a:r>
          </a:p>
          <a:p>
            <a:pPr marL="0" indent="0">
              <a:buNone/>
            </a:pPr>
            <a:endParaRPr lang="en-US" sz="3600" dirty="0" smtClean="0"/>
          </a:p>
          <a:p>
            <a:pPr marL="0" indent="0">
              <a:buNone/>
            </a:pPr>
            <a:r>
              <a:rPr lang="en-US" sz="3600" dirty="0" smtClean="0"/>
              <a:t>-</a:t>
            </a:r>
            <a:r>
              <a:rPr lang="en-US" sz="3600" dirty="0" smtClean="0"/>
              <a:t>-Emil </a:t>
            </a:r>
            <a:r>
              <a:rPr lang="en-US" sz="3600" dirty="0" err="1" smtClean="0"/>
              <a:t>Zatopeck</a:t>
            </a:r>
            <a:r>
              <a:rPr lang="en-US" sz="3600" dirty="0" smtClean="0"/>
              <a:t>, 1952 Olympic Gold Medalist</a:t>
            </a:r>
            <a:r>
              <a:rPr lang="en-US" dirty="0" smtClean="0"/>
              <a:t>				          								</a:t>
            </a:r>
          </a:p>
        </p:txBody>
      </p:sp>
    </p:spTree>
    <p:extLst>
      <p:ext uri="{BB962C8B-B14F-4D97-AF65-F5344CB8AC3E}">
        <p14:creationId xmlns:p14="http://schemas.microsoft.com/office/powerpoint/2010/main" val="24450843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background</a:t>
            </a:r>
            <a:endParaRPr lang="en-US" dirty="0"/>
          </a:p>
        </p:txBody>
      </p:sp>
      <p:sp>
        <p:nvSpPr>
          <p:cNvPr id="3" name="Content Placeholder 2"/>
          <p:cNvSpPr>
            <a:spLocks noGrp="1"/>
          </p:cNvSpPr>
          <p:nvPr>
            <p:ph sz="quarter" idx="13"/>
          </p:nvPr>
        </p:nvSpPr>
        <p:spPr>
          <a:xfrm>
            <a:off x="272415" y="1295401"/>
            <a:ext cx="8595360" cy="3655914"/>
          </a:xfrm>
        </p:spPr>
        <p:txBody>
          <a:bodyPr>
            <a:normAutofit/>
          </a:bodyPr>
          <a:lstStyle/>
          <a:p>
            <a:r>
              <a:rPr lang="en-US" dirty="0" smtClean="0"/>
              <a:t>Marathon participation is growing at a rapid rate.  </a:t>
            </a:r>
            <a:r>
              <a:rPr lang="en-US" dirty="0" smtClean="0"/>
              <a:t>&gt;10</a:t>
            </a:r>
            <a:r>
              <a:rPr lang="en-US" dirty="0" smtClean="0"/>
              <a:t>% increase in the number of </a:t>
            </a:r>
            <a:r>
              <a:rPr lang="en-US" dirty="0" smtClean="0"/>
              <a:t>finishers </a:t>
            </a:r>
            <a:r>
              <a:rPr lang="en-US" dirty="0" smtClean="0"/>
              <a:t>from </a:t>
            </a:r>
            <a:r>
              <a:rPr lang="en-US" dirty="0" smtClean="0"/>
              <a:t>2010</a:t>
            </a:r>
            <a:r>
              <a:rPr lang="en-US" dirty="0"/>
              <a:t> </a:t>
            </a:r>
            <a:r>
              <a:rPr lang="en-US" dirty="0" smtClean="0"/>
              <a:t>to </a:t>
            </a:r>
            <a:r>
              <a:rPr lang="en-US" dirty="0" smtClean="0"/>
              <a:t>2013 </a:t>
            </a:r>
            <a:r>
              <a:rPr lang="en-US" dirty="0" smtClean="0"/>
              <a:t>in sanctioned events.</a:t>
            </a:r>
          </a:p>
          <a:p>
            <a:r>
              <a:rPr lang="en-US" dirty="0" smtClean="0"/>
              <a:t>Half-marathon distance participation is growing even faster</a:t>
            </a:r>
            <a:r>
              <a:rPr lang="en-US" dirty="0" smtClean="0"/>
              <a:t>.</a:t>
            </a:r>
          </a:p>
          <a:p>
            <a:r>
              <a:rPr lang="en-US" dirty="0" smtClean="0"/>
              <a:t>Finish time for marathon and half marathon finishers has been slowly increasing over the last several decades.  This is due to the increasing popularity of distance running by “casual” runners.</a:t>
            </a:r>
            <a:endParaRPr lang="en-US" dirty="0" smtClean="0"/>
          </a:p>
          <a:p>
            <a:r>
              <a:rPr lang="en-US" dirty="0" smtClean="0"/>
              <a:t>In 1980, 10% of marathon finishers wer</a:t>
            </a:r>
            <a:r>
              <a:rPr lang="en-US" dirty="0" smtClean="0"/>
              <a:t>e female</a:t>
            </a:r>
            <a:r>
              <a:rPr lang="en-US" dirty="0" smtClean="0"/>
              <a:t>.  In 2013, that number had risen to 47%.</a:t>
            </a:r>
            <a:endParaRPr lang="en-US" dirty="0" smtClean="0"/>
          </a:p>
          <a:p>
            <a:pPr lvl="2"/>
            <a:r>
              <a:rPr lang="en-US" dirty="0" smtClean="0"/>
              <a:t>Annually, more women than men now enter the half-marathon distance</a:t>
            </a:r>
            <a:r>
              <a:rPr lang="en-US" dirty="0" smtClean="0"/>
              <a:t>.</a:t>
            </a:r>
          </a:p>
        </p:txBody>
      </p:sp>
    </p:spTree>
    <p:extLst>
      <p:ext uri="{BB962C8B-B14F-4D97-AF65-F5344CB8AC3E}">
        <p14:creationId xmlns:p14="http://schemas.microsoft.com/office/powerpoint/2010/main" val="669188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little background</a:t>
            </a:r>
            <a:endParaRPr lang="en-US" dirty="0"/>
          </a:p>
        </p:txBody>
      </p:sp>
      <p:sp>
        <p:nvSpPr>
          <p:cNvPr id="5" name="Content Placeholder 4"/>
          <p:cNvSpPr>
            <a:spLocks noGrp="1"/>
          </p:cNvSpPr>
          <p:nvPr>
            <p:ph sz="quarter" idx="13"/>
          </p:nvPr>
        </p:nvSpPr>
        <p:spPr>
          <a:xfrm>
            <a:off x="274320" y="1298448"/>
            <a:ext cx="8595360" cy="2305810"/>
          </a:xfrm>
        </p:spPr>
        <p:txBody>
          <a:bodyPr/>
          <a:lstStyle/>
          <a:p>
            <a:r>
              <a:rPr lang="en-US" dirty="0"/>
              <a:t>What does this actually mean for you?</a:t>
            </a:r>
          </a:p>
          <a:p>
            <a:pPr lvl="1"/>
            <a:r>
              <a:rPr lang="en-US" dirty="0"/>
              <a:t>More people running—everybody has to run their first marathon….</a:t>
            </a:r>
          </a:p>
          <a:p>
            <a:pPr lvl="1"/>
            <a:r>
              <a:rPr lang="en-US" dirty="0"/>
              <a:t>Higher percentage of runners are “novice” or first time marathoners</a:t>
            </a:r>
          </a:p>
          <a:p>
            <a:pPr lvl="1"/>
            <a:r>
              <a:rPr lang="en-US" dirty="0"/>
              <a:t>Marathon finishing times are actually getting </a:t>
            </a:r>
            <a:r>
              <a:rPr lang="en-US" i="1" dirty="0"/>
              <a:t>longer.  </a:t>
            </a:r>
            <a:r>
              <a:rPr lang="en-US" dirty="0"/>
              <a:t>There are more people running marathons for their own personal reasons (fitness, cardiovascular, “bucket list”) and fewer elite runners.</a:t>
            </a:r>
          </a:p>
          <a:p>
            <a:endParaRPr lang="en-US" dirty="0"/>
          </a:p>
        </p:txBody>
      </p:sp>
      <p:pic>
        <p:nvPicPr>
          <p:cNvPr id="6" name="Picture 5"/>
          <p:cNvPicPr>
            <a:picLocks noChangeAspect="1"/>
          </p:cNvPicPr>
          <p:nvPr/>
        </p:nvPicPr>
        <p:blipFill>
          <a:blip r:embed="rId2"/>
          <a:stretch>
            <a:fillRect/>
          </a:stretch>
        </p:blipFill>
        <p:spPr>
          <a:xfrm>
            <a:off x="664556" y="3797808"/>
            <a:ext cx="3568700" cy="2438400"/>
          </a:xfrm>
          <a:prstGeom prst="rect">
            <a:avLst/>
          </a:prstGeom>
        </p:spPr>
      </p:pic>
      <p:pic>
        <p:nvPicPr>
          <p:cNvPr id="7" name="Picture 6"/>
          <p:cNvPicPr>
            <a:picLocks noChangeAspect="1"/>
          </p:cNvPicPr>
          <p:nvPr/>
        </p:nvPicPr>
        <p:blipFill>
          <a:blip r:embed="rId3"/>
          <a:stretch>
            <a:fillRect/>
          </a:stretch>
        </p:blipFill>
        <p:spPr>
          <a:xfrm>
            <a:off x="4883928" y="3797808"/>
            <a:ext cx="3327400" cy="2438400"/>
          </a:xfrm>
          <a:prstGeom prst="rect">
            <a:avLst/>
          </a:prstGeom>
        </p:spPr>
      </p:pic>
    </p:spTree>
    <p:extLst>
      <p:ext uri="{BB962C8B-B14F-4D97-AF65-F5344CB8AC3E}">
        <p14:creationId xmlns:p14="http://schemas.microsoft.com/office/powerpoint/2010/main" val="2358538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Motivation/Desire</a:t>
            </a:r>
            <a:endParaRPr lang="en-US" dirty="0"/>
          </a:p>
        </p:txBody>
      </p:sp>
      <p:sp>
        <p:nvSpPr>
          <p:cNvPr id="3" name="Content Placeholder 2"/>
          <p:cNvSpPr>
            <a:spLocks noGrp="1"/>
          </p:cNvSpPr>
          <p:nvPr>
            <p:ph sz="quarter" idx="13"/>
          </p:nvPr>
        </p:nvSpPr>
        <p:spPr/>
        <p:txBody>
          <a:bodyPr/>
          <a:lstStyle/>
          <a:p>
            <a:r>
              <a:rPr lang="en-US" dirty="0" smtClean="0"/>
              <a:t>This sounded like a good idea in March….</a:t>
            </a:r>
          </a:p>
          <a:p>
            <a:r>
              <a:rPr lang="en-US" dirty="0" smtClean="0"/>
              <a:t>There are very few who will be able to “gut it out” and run a marathon on willpower alone.</a:t>
            </a:r>
          </a:p>
          <a:p>
            <a:r>
              <a:rPr lang="en-US" dirty="0" smtClean="0"/>
              <a:t>This will take training, dedication and planning</a:t>
            </a:r>
          </a:p>
          <a:p>
            <a:r>
              <a:rPr lang="en-US" dirty="0" smtClean="0"/>
              <a:t>Remember why you signed up for this.  You wanted to:</a:t>
            </a:r>
          </a:p>
          <a:p>
            <a:pPr lvl="1"/>
            <a:r>
              <a:rPr lang="en-US" dirty="0" smtClean="0"/>
              <a:t>Lower your cholesterol</a:t>
            </a:r>
          </a:p>
          <a:p>
            <a:pPr lvl="1"/>
            <a:r>
              <a:rPr lang="en-US" dirty="0" smtClean="0"/>
              <a:t>Improve your heart health</a:t>
            </a:r>
          </a:p>
          <a:p>
            <a:pPr lvl="1"/>
            <a:r>
              <a:rPr lang="en-US" dirty="0" smtClean="0"/>
              <a:t>Lose some weight.</a:t>
            </a:r>
          </a:p>
          <a:p>
            <a:pPr lvl="1"/>
            <a:r>
              <a:rPr lang="en-US" dirty="0" smtClean="0"/>
              <a:t>Put that little bumper sticker on your car and impress your friends.</a:t>
            </a:r>
            <a:endParaRPr lang="en-US" dirty="0"/>
          </a:p>
        </p:txBody>
      </p:sp>
      <p:pic>
        <p:nvPicPr>
          <p:cNvPr id="4" name="Picture 3"/>
          <p:cNvPicPr>
            <a:picLocks noChangeAspect="1"/>
          </p:cNvPicPr>
          <p:nvPr/>
        </p:nvPicPr>
        <p:blipFill>
          <a:blip r:embed="rId2"/>
          <a:stretch>
            <a:fillRect/>
          </a:stretch>
        </p:blipFill>
        <p:spPr>
          <a:xfrm>
            <a:off x="7901255" y="4056761"/>
            <a:ext cx="700583" cy="700583"/>
          </a:xfrm>
          <a:prstGeom prst="rect">
            <a:avLst/>
          </a:prstGeom>
        </p:spPr>
      </p:pic>
    </p:spTree>
    <p:extLst>
      <p:ext uri="{BB962C8B-B14F-4D97-AF65-F5344CB8AC3E}">
        <p14:creationId xmlns:p14="http://schemas.microsoft.com/office/powerpoint/2010/main" val="42671032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sz="quarter" idx="13"/>
          </p:nvPr>
        </p:nvSpPr>
        <p:spPr/>
        <p:txBody>
          <a:bodyPr/>
          <a:lstStyle/>
          <a:p>
            <a:r>
              <a:rPr lang="en-US" dirty="0" smtClean="0"/>
              <a:t>We are all trying to live a more healthy lifestyle.  This will mean eating smarter.  </a:t>
            </a:r>
          </a:p>
          <a:p>
            <a:r>
              <a:rPr lang="en-US" dirty="0" smtClean="0"/>
              <a:t>Running, of course, burns calories—this doesn’t mean you get to </a:t>
            </a:r>
            <a:r>
              <a:rPr lang="en-US" b="1" dirty="0" smtClean="0"/>
              <a:t>add</a:t>
            </a:r>
            <a:r>
              <a:rPr lang="en-US" dirty="0" smtClean="0"/>
              <a:t> to your current diet and justify this by saying you’re training for a marathon and need the extra “energy”.</a:t>
            </a:r>
          </a:p>
          <a:p>
            <a:pPr lvl="1"/>
            <a:r>
              <a:rPr lang="en-US" dirty="0" smtClean="0"/>
              <a:t>Men burn an average of 125 calories per mile of running</a:t>
            </a:r>
          </a:p>
          <a:p>
            <a:pPr lvl="1"/>
            <a:r>
              <a:rPr lang="en-US" dirty="0" smtClean="0"/>
              <a:t>Women burn an average of 105 calories per mile of running.</a:t>
            </a:r>
          </a:p>
          <a:p>
            <a:endParaRPr lang="en-US" dirty="0"/>
          </a:p>
        </p:txBody>
      </p:sp>
      <p:pic>
        <p:nvPicPr>
          <p:cNvPr id="4" name="Picture 3"/>
          <p:cNvPicPr>
            <a:picLocks noChangeAspect="1"/>
          </p:cNvPicPr>
          <p:nvPr/>
        </p:nvPicPr>
        <p:blipFill>
          <a:blip r:embed="rId2"/>
          <a:stretch>
            <a:fillRect/>
          </a:stretch>
        </p:blipFill>
        <p:spPr>
          <a:xfrm>
            <a:off x="791619" y="4050110"/>
            <a:ext cx="3086100" cy="2641600"/>
          </a:xfrm>
          <a:prstGeom prst="rect">
            <a:avLst/>
          </a:prstGeom>
        </p:spPr>
      </p:pic>
      <p:sp>
        <p:nvSpPr>
          <p:cNvPr id="5" name="TextBox 4"/>
          <p:cNvSpPr txBox="1"/>
          <p:nvPr/>
        </p:nvSpPr>
        <p:spPr>
          <a:xfrm>
            <a:off x="4213329" y="3991332"/>
            <a:ext cx="4878592" cy="2031325"/>
          </a:xfrm>
          <a:prstGeom prst="rect">
            <a:avLst/>
          </a:prstGeom>
          <a:noFill/>
        </p:spPr>
        <p:txBody>
          <a:bodyPr wrap="square" rtlCol="0">
            <a:spAutoFit/>
          </a:bodyPr>
          <a:lstStyle/>
          <a:p>
            <a:r>
              <a:rPr lang="en-US" dirty="0" smtClean="0"/>
              <a:t>1 serving of Ben &amp; Jerry’s ice cream = 280 cal.</a:t>
            </a:r>
          </a:p>
          <a:p>
            <a:endParaRPr lang="en-US" dirty="0"/>
          </a:p>
          <a:p>
            <a:r>
              <a:rPr lang="en-US" dirty="0" smtClean="0"/>
              <a:t>Did anyone really stop at half a cup of ice cream?</a:t>
            </a:r>
          </a:p>
          <a:p>
            <a:endParaRPr lang="en-US" dirty="0"/>
          </a:p>
          <a:p>
            <a:r>
              <a:rPr lang="en-US" dirty="0" smtClean="0"/>
              <a:t>You have to run ~2.5-3.0 miles to burn those cal.</a:t>
            </a:r>
          </a:p>
          <a:p>
            <a:endParaRPr lang="en-US" dirty="0"/>
          </a:p>
          <a:p>
            <a:r>
              <a:rPr lang="en-US" dirty="0" smtClean="0"/>
              <a:t>It takes me about 30 min to run 3 miles….</a:t>
            </a:r>
            <a:endParaRPr lang="en-US" dirty="0"/>
          </a:p>
        </p:txBody>
      </p:sp>
    </p:spTree>
    <p:extLst>
      <p:ext uri="{BB962C8B-B14F-4D97-AF65-F5344CB8AC3E}">
        <p14:creationId xmlns:p14="http://schemas.microsoft.com/office/powerpoint/2010/main" val="14499500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sz="quarter" idx="13"/>
          </p:nvPr>
        </p:nvSpPr>
        <p:spPr/>
        <p:txBody>
          <a:bodyPr/>
          <a:lstStyle/>
          <a:p>
            <a:r>
              <a:rPr lang="en-US" dirty="0" smtClean="0"/>
              <a:t>If you are running to try to loose weight, you may still need to decrease your caloric intake </a:t>
            </a:r>
            <a:r>
              <a:rPr lang="en-US" i="1" dirty="0" smtClean="0"/>
              <a:t>in addition </a:t>
            </a:r>
            <a:r>
              <a:rPr lang="en-US" dirty="0" smtClean="0"/>
              <a:t>to running.</a:t>
            </a:r>
          </a:p>
          <a:p>
            <a:r>
              <a:rPr lang="en-US" dirty="0" smtClean="0"/>
              <a:t>Add more protein and fiber to your diet as your mileage increases.</a:t>
            </a:r>
            <a:endParaRPr lang="en-US" dirty="0"/>
          </a:p>
        </p:txBody>
      </p:sp>
    </p:spTree>
    <p:extLst>
      <p:ext uri="{BB962C8B-B14F-4D97-AF65-F5344CB8AC3E}">
        <p14:creationId xmlns:p14="http://schemas.microsoft.com/office/powerpoint/2010/main" val="18480443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Fluids</a:t>
            </a:r>
            <a:endParaRPr lang="en-US" dirty="0"/>
          </a:p>
        </p:txBody>
      </p:sp>
      <p:sp>
        <p:nvSpPr>
          <p:cNvPr id="3" name="Content Placeholder 2"/>
          <p:cNvSpPr>
            <a:spLocks noGrp="1"/>
          </p:cNvSpPr>
          <p:nvPr>
            <p:ph sz="quarter" idx="13"/>
          </p:nvPr>
        </p:nvSpPr>
        <p:spPr>
          <a:xfrm>
            <a:off x="274320" y="1298448"/>
            <a:ext cx="8595360" cy="2282999"/>
          </a:xfrm>
        </p:spPr>
        <p:txBody>
          <a:bodyPr/>
          <a:lstStyle/>
          <a:p>
            <a:r>
              <a:rPr lang="en-US" dirty="0"/>
              <a:t>The average person sweat between 27-47 oz. per hour of hard running.  Alberto Salazar set a marathon record with 127 </a:t>
            </a:r>
            <a:r>
              <a:rPr lang="en-US" dirty="0" err="1"/>
              <a:t>oz</a:t>
            </a:r>
            <a:r>
              <a:rPr lang="en-US" dirty="0"/>
              <a:t> of sweating per hour while preparing for the 1984 Olympics</a:t>
            </a:r>
            <a:r>
              <a:rPr lang="en-US" dirty="0" smtClean="0"/>
              <a:t>.</a:t>
            </a:r>
          </a:p>
          <a:p>
            <a:r>
              <a:rPr lang="en-US" dirty="0" smtClean="0"/>
              <a:t>Most of us will need a combination of water and electrolyte containing fluids while running.  Alternating at each water station is one option.</a:t>
            </a:r>
            <a:endParaRPr lang="en-US" dirty="0"/>
          </a:p>
        </p:txBody>
      </p:sp>
      <p:pic>
        <p:nvPicPr>
          <p:cNvPr id="4" name="Picture 3"/>
          <p:cNvPicPr>
            <a:picLocks noChangeAspect="1"/>
          </p:cNvPicPr>
          <p:nvPr/>
        </p:nvPicPr>
        <p:blipFill>
          <a:blip r:embed="rId2"/>
          <a:stretch>
            <a:fillRect/>
          </a:stretch>
        </p:blipFill>
        <p:spPr>
          <a:xfrm>
            <a:off x="5913444" y="3400116"/>
            <a:ext cx="1874832" cy="2943173"/>
          </a:xfrm>
          <a:prstGeom prst="rect">
            <a:avLst/>
          </a:prstGeom>
        </p:spPr>
      </p:pic>
      <p:sp>
        <p:nvSpPr>
          <p:cNvPr id="6" name="TextBox 5"/>
          <p:cNvSpPr txBox="1"/>
          <p:nvPr/>
        </p:nvSpPr>
        <p:spPr>
          <a:xfrm>
            <a:off x="497267" y="3581447"/>
            <a:ext cx="4690437" cy="2862323"/>
          </a:xfrm>
          <a:prstGeom prst="rect">
            <a:avLst/>
          </a:prstGeom>
          <a:noFill/>
        </p:spPr>
        <p:txBody>
          <a:bodyPr wrap="square" rtlCol="0">
            <a:spAutoFit/>
          </a:bodyPr>
          <a:lstStyle/>
          <a:p>
            <a:r>
              <a:rPr lang="en-US" dirty="0"/>
              <a:t>Know your sweat rate:</a:t>
            </a:r>
          </a:p>
          <a:p>
            <a:pPr lvl="1"/>
            <a:r>
              <a:rPr lang="en-US" dirty="0"/>
              <a:t>Weigh yourself without clothes in the morning before a 1 hour run</a:t>
            </a:r>
            <a:r>
              <a:rPr lang="en-US" dirty="0" smtClean="0"/>
              <a:t>.</a:t>
            </a:r>
          </a:p>
          <a:p>
            <a:pPr lvl="1"/>
            <a:endParaRPr lang="en-US" dirty="0"/>
          </a:p>
          <a:p>
            <a:pPr lvl="1"/>
            <a:r>
              <a:rPr lang="en-US" dirty="0"/>
              <a:t>Weigh yourself after the run</a:t>
            </a:r>
            <a:r>
              <a:rPr lang="en-US" dirty="0" smtClean="0"/>
              <a:t>.</a:t>
            </a:r>
          </a:p>
          <a:p>
            <a:pPr lvl="1"/>
            <a:endParaRPr lang="en-US" dirty="0"/>
          </a:p>
          <a:p>
            <a:pPr lvl="1"/>
            <a:r>
              <a:rPr lang="en-US" dirty="0"/>
              <a:t>The difference minus the exact number of ounces of fluids consumed during the run is the sweat rate/hour.</a:t>
            </a:r>
          </a:p>
          <a:p>
            <a:endParaRPr lang="en-US" dirty="0"/>
          </a:p>
        </p:txBody>
      </p:sp>
    </p:spTree>
    <p:extLst>
      <p:ext uri="{BB962C8B-B14F-4D97-AF65-F5344CB8AC3E}">
        <p14:creationId xmlns:p14="http://schemas.microsoft.com/office/powerpoint/2010/main" val="3535225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Fluids</a:t>
            </a:r>
            <a:endParaRPr lang="en-US" dirty="0"/>
          </a:p>
        </p:txBody>
      </p:sp>
      <p:sp>
        <p:nvSpPr>
          <p:cNvPr id="3" name="Content Placeholder 2"/>
          <p:cNvSpPr>
            <a:spLocks noGrp="1"/>
          </p:cNvSpPr>
          <p:nvPr>
            <p:ph sz="quarter" idx="13"/>
          </p:nvPr>
        </p:nvSpPr>
        <p:spPr>
          <a:xfrm>
            <a:off x="274320" y="1298448"/>
            <a:ext cx="8595360" cy="3868780"/>
          </a:xfrm>
        </p:spPr>
        <p:txBody>
          <a:bodyPr/>
          <a:lstStyle/>
          <a:p>
            <a:r>
              <a:rPr lang="en-US" dirty="0" smtClean="0"/>
              <a:t>Believe it or not, you can </a:t>
            </a:r>
            <a:r>
              <a:rPr lang="en-US" i="1" dirty="0" smtClean="0"/>
              <a:t>over</a:t>
            </a:r>
            <a:r>
              <a:rPr lang="en-US" dirty="0" smtClean="0"/>
              <a:t>hydrate.</a:t>
            </a:r>
          </a:p>
          <a:p>
            <a:r>
              <a:rPr lang="en-US" dirty="0" smtClean="0"/>
              <a:t>In the past, the mantra was drink, drink, drink.  Water was by far the liquid recommended.</a:t>
            </a:r>
          </a:p>
          <a:p>
            <a:r>
              <a:rPr lang="en-US" dirty="0" smtClean="0"/>
              <a:t>As (ahem) slower runners are taking part in the marathon community, there has been a new problem that has started showing up.  Dilutional  hyponatremia is simply overhydrating with water to the point of diluting your body’s electrolytes.  Mostly seen in slower runners that are overly aggressive in their water intake.</a:t>
            </a:r>
          </a:p>
          <a:p>
            <a:r>
              <a:rPr lang="en-US" dirty="0" smtClean="0"/>
              <a:t>You. Need. Salt.</a:t>
            </a:r>
          </a:p>
          <a:p>
            <a:r>
              <a:rPr lang="en-US" dirty="0" smtClean="0"/>
              <a:t>Your favorite sports drink will likely suffice.</a:t>
            </a:r>
            <a:endParaRPr lang="en-US" dirty="0"/>
          </a:p>
        </p:txBody>
      </p:sp>
      <p:pic>
        <p:nvPicPr>
          <p:cNvPr id="4" name="Picture 3"/>
          <p:cNvPicPr>
            <a:picLocks noChangeAspect="1"/>
          </p:cNvPicPr>
          <p:nvPr/>
        </p:nvPicPr>
        <p:blipFill>
          <a:blip r:embed="rId2"/>
          <a:stretch>
            <a:fillRect/>
          </a:stretch>
        </p:blipFill>
        <p:spPr>
          <a:xfrm>
            <a:off x="688089" y="5120192"/>
            <a:ext cx="1930801" cy="1580454"/>
          </a:xfrm>
          <a:prstGeom prst="rect">
            <a:avLst/>
          </a:prstGeom>
        </p:spPr>
      </p:pic>
      <p:pic>
        <p:nvPicPr>
          <p:cNvPr id="5" name="Picture 4"/>
          <p:cNvPicPr>
            <a:picLocks noChangeAspect="1"/>
          </p:cNvPicPr>
          <p:nvPr/>
        </p:nvPicPr>
        <p:blipFill>
          <a:blip r:embed="rId3"/>
          <a:stretch>
            <a:fillRect/>
          </a:stretch>
        </p:blipFill>
        <p:spPr>
          <a:xfrm>
            <a:off x="2778230" y="5120192"/>
            <a:ext cx="1737808" cy="1737808"/>
          </a:xfrm>
          <a:prstGeom prst="rect">
            <a:avLst/>
          </a:prstGeom>
        </p:spPr>
      </p:pic>
      <p:pic>
        <p:nvPicPr>
          <p:cNvPr id="6" name="Picture 5"/>
          <p:cNvPicPr>
            <a:picLocks noChangeAspect="1"/>
          </p:cNvPicPr>
          <p:nvPr/>
        </p:nvPicPr>
        <p:blipFill>
          <a:blip r:embed="rId4"/>
          <a:stretch>
            <a:fillRect/>
          </a:stretch>
        </p:blipFill>
        <p:spPr>
          <a:xfrm>
            <a:off x="4804675" y="5099597"/>
            <a:ext cx="1707152" cy="1707152"/>
          </a:xfrm>
          <a:prstGeom prst="rect">
            <a:avLst/>
          </a:prstGeom>
        </p:spPr>
      </p:pic>
      <p:pic>
        <p:nvPicPr>
          <p:cNvPr id="7" name="Picture 6"/>
          <p:cNvPicPr>
            <a:picLocks noChangeAspect="1"/>
          </p:cNvPicPr>
          <p:nvPr/>
        </p:nvPicPr>
        <p:blipFill>
          <a:blip r:embed="rId5"/>
          <a:stretch>
            <a:fillRect/>
          </a:stretch>
        </p:blipFill>
        <p:spPr>
          <a:xfrm>
            <a:off x="6681881" y="5099597"/>
            <a:ext cx="2258663" cy="1431672"/>
          </a:xfrm>
          <a:prstGeom prst="rect">
            <a:avLst/>
          </a:prstGeom>
        </p:spPr>
      </p:pic>
    </p:spTree>
    <p:extLst>
      <p:ext uri="{BB962C8B-B14F-4D97-AF65-F5344CB8AC3E}">
        <p14:creationId xmlns:p14="http://schemas.microsoft.com/office/powerpoint/2010/main" val="110244156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1876</TotalTime>
  <Words>1934</Words>
  <Application>Microsoft Macintosh PowerPoint</Application>
  <PresentationFormat>On-screen Show (4:3)</PresentationFormat>
  <Paragraphs>365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SOHO</vt:lpstr>
      <vt:lpstr>So You want to run a marathon</vt:lpstr>
      <vt:lpstr>PowerPoint Presentation</vt:lpstr>
      <vt:lpstr>A little background</vt:lpstr>
      <vt:lpstr>A little background</vt:lpstr>
      <vt:lpstr>Motivation/Desire</vt:lpstr>
      <vt:lpstr>Nutrition</vt:lpstr>
      <vt:lpstr>Nutrition</vt:lpstr>
      <vt:lpstr>Fluids</vt:lpstr>
      <vt:lpstr>Fluids</vt:lpstr>
      <vt:lpstr>Fluids</vt:lpstr>
      <vt:lpstr>Nutrition</vt:lpstr>
      <vt:lpstr>It’s a two way street.  Exercise improves sleep patterns and getting enough sleep improves exercise quality and quantity.  Sleep is when your body repairs damaged tissue.  Running 25-35 miles/week is not a benign process.  You must allow your body to repair itself.  Plenty of studies using exercise to help with insomnia. Several studies quantify how much sleep improves physical performance.    Anecdotally, I just don’t feel as well if I am an hour short of my regular amount of sleep.</vt:lpstr>
      <vt:lpstr>Training Regimen</vt:lpstr>
      <vt:lpstr>Half Marathon Training:  Novice</vt:lpstr>
      <vt:lpstr>PowerPoint Presentation</vt:lpstr>
      <vt:lpstr>PowerPoint Presentation</vt:lpstr>
      <vt:lpstr>PowerPoint Presentation</vt:lpstr>
      <vt:lpstr>Day Before the B/CS Marathon</vt:lpstr>
      <vt:lpstr>B/CS Marathon 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to run a marathon</dc:title>
  <dc:creator>Boone Barrow</dc:creator>
  <cp:lastModifiedBy>Boone Barrow</cp:lastModifiedBy>
  <cp:revision>39</cp:revision>
  <dcterms:created xsi:type="dcterms:W3CDTF">2012-08-18T19:24:19Z</dcterms:created>
  <dcterms:modified xsi:type="dcterms:W3CDTF">2015-09-14T03:46:23Z</dcterms:modified>
</cp:coreProperties>
</file>